
<file path=[Content_Types].xml><?xml version="1.0" encoding="utf-8"?>
<Types xmlns="http://schemas.openxmlformats.org/package/2006/content-types">
  <Default Extension="png" ContentType="image/png"/>
  <Default Extension="jpeg" ContentType="image/jpeg"/>
  <Default Extension="wma" ContentType="audio/x-ms-wma"/>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5"/>
    <p:sldMasterId id="2147483673" r:id="rId6"/>
    <p:sldMasterId id="2147483681" r:id="rId7"/>
    <p:sldMasterId id="2147483689" r:id="rId8"/>
    <p:sldMasterId id="2147483697" r:id="rId9"/>
    <p:sldMasterId id="2147483713" r:id="rId10"/>
    <p:sldMasterId id="2147483721" r:id="rId11"/>
    <p:sldMasterId id="2147483734" r:id="rId12"/>
    <p:sldMasterId id="2147483747" r:id="rId13"/>
    <p:sldMasterId id="2147483760" r:id="rId14"/>
    <p:sldMasterId id="2147483773" r:id="rId15"/>
    <p:sldMasterId id="2147483786" r:id="rId16"/>
  </p:sldMasterIdLst>
  <p:notesMasterIdLst>
    <p:notesMasterId r:id="rId59"/>
  </p:notesMasterIdLst>
  <p:sldIdLst>
    <p:sldId id="354" r:id="rId17"/>
    <p:sldId id="374" r:id="rId18"/>
    <p:sldId id="326" r:id="rId19"/>
    <p:sldId id="327" r:id="rId20"/>
    <p:sldId id="373" r:id="rId21"/>
    <p:sldId id="385" r:id="rId22"/>
    <p:sldId id="386" r:id="rId23"/>
    <p:sldId id="330" r:id="rId24"/>
    <p:sldId id="384" r:id="rId25"/>
    <p:sldId id="331" r:id="rId26"/>
    <p:sldId id="334" r:id="rId27"/>
    <p:sldId id="335" r:id="rId28"/>
    <p:sldId id="336" r:id="rId29"/>
    <p:sldId id="337" r:id="rId30"/>
    <p:sldId id="338" r:id="rId31"/>
    <p:sldId id="339" r:id="rId32"/>
    <p:sldId id="340" r:id="rId33"/>
    <p:sldId id="341" r:id="rId34"/>
    <p:sldId id="342" r:id="rId35"/>
    <p:sldId id="343" r:id="rId36"/>
    <p:sldId id="344" r:id="rId37"/>
    <p:sldId id="345" r:id="rId38"/>
    <p:sldId id="346" r:id="rId39"/>
    <p:sldId id="348" r:id="rId40"/>
    <p:sldId id="357" r:id="rId41"/>
    <p:sldId id="359" r:id="rId42"/>
    <p:sldId id="360" r:id="rId43"/>
    <p:sldId id="361" r:id="rId44"/>
    <p:sldId id="364" r:id="rId45"/>
    <p:sldId id="376" r:id="rId46"/>
    <p:sldId id="371" r:id="rId47"/>
    <p:sldId id="372" r:id="rId48"/>
    <p:sldId id="370" r:id="rId49"/>
    <p:sldId id="368" r:id="rId50"/>
    <p:sldId id="369" r:id="rId51"/>
    <p:sldId id="367" r:id="rId52"/>
    <p:sldId id="366" r:id="rId53"/>
    <p:sldId id="351" r:id="rId54"/>
    <p:sldId id="352" r:id="rId55"/>
    <p:sldId id="375" r:id="rId56"/>
    <p:sldId id="353" r:id="rId57"/>
    <p:sldId id="355" r:id="rId58"/>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951" autoAdjust="0"/>
    <p:restoredTop sz="99822" autoAdjust="0"/>
  </p:normalViewPr>
  <p:slideViewPr>
    <p:cSldViewPr>
      <p:cViewPr varScale="1">
        <p:scale>
          <a:sx n="73" d="100"/>
          <a:sy n="73" d="100"/>
        </p:scale>
        <p:origin x="123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8" Type="http://schemas.openxmlformats.org/officeDocument/2006/relationships/slideMaster" Target="slideMasters/slideMaster4.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BECF80-E386-4B49-B11A-1C2E7860CFDE}" type="doc">
      <dgm:prSet loTypeId="urn:microsoft.com/office/officeart/2005/8/layout/chevron1" loCatId="process" qsTypeId="urn:microsoft.com/office/officeart/2005/8/quickstyle/simple5" qsCatId="simple" csTypeId="urn:microsoft.com/office/officeart/2005/8/colors/colorful1#1" csCatId="colorful" phldr="1"/>
      <dgm:spPr/>
    </dgm:pt>
    <dgm:pt modelId="{8B84EAA0-8E5F-4431-BF39-7FBBCE79392D}">
      <dgm:prSet phldrT="[Text]"/>
      <dgm:spPr/>
      <dgm:t>
        <a:bodyPr/>
        <a:lstStyle/>
        <a:p>
          <a:pPr rtl="1"/>
          <a:r>
            <a:rPr lang="en-GB" b="1" dirty="0" smtClean="0">
              <a:effectLst>
                <a:outerShdw blurRad="38100" dist="38100" dir="2700000" algn="tl">
                  <a:srgbClr val="000000">
                    <a:alpha val="43137"/>
                  </a:srgbClr>
                </a:outerShdw>
              </a:effectLst>
            </a:rPr>
            <a:t>Cause</a:t>
          </a:r>
          <a:endParaRPr lang="fa-IR" b="1" dirty="0">
            <a:effectLst>
              <a:outerShdw blurRad="38100" dist="38100" dir="2700000" algn="tl">
                <a:srgbClr val="000000">
                  <a:alpha val="43137"/>
                </a:srgbClr>
              </a:outerShdw>
            </a:effectLst>
          </a:endParaRPr>
        </a:p>
      </dgm:t>
    </dgm:pt>
    <dgm:pt modelId="{AB8E1A66-04D6-4058-A189-9C434EEA645E}" type="parTrans" cxnId="{04920681-D86E-4D7E-B27D-2AD3BEB8887E}">
      <dgm:prSet/>
      <dgm:spPr/>
      <dgm:t>
        <a:bodyPr/>
        <a:lstStyle/>
        <a:p>
          <a:pPr rtl="1"/>
          <a:endParaRPr lang="fa-IR" b="1">
            <a:effectLst>
              <a:outerShdw blurRad="38100" dist="38100" dir="2700000" algn="tl">
                <a:srgbClr val="000000">
                  <a:alpha val="43137"/>
                </a:srgbClr>
              </a:outerShdw>
            </a:effectLst>
          </a:endParaRPr>
        </a:p>
      </dgm:t>
    </dgm:pt>
    <dgm:pt modelId="{1F9C5BEB-C282-4F20-8F46-D3D2DD54E284}" type="sibTrans" cxnId="{04920681-D86E-4D7E-B27D-2AD3BEB8887E}">
      <dgm:prSet/>
      <dgm:spPr/>
      <dgm:t>
        <a:bodyPr/>
        <a:lstStyle/>
        <a:p>
          <a:pPr rtl="1"/>
          <a:endParaRPr lang="fa-IR" b="1">
            <a:effectLst>
              <a:outerShdw blurRad="38100" dist="38100" dir="2700000" algn="tl">
                <a:srgbClr val="000000">
                  <a:alpha val="43137"/>
                </a:srgbClr>
              </a:outerShdw>
            </a:effectLst>
          </a:endParaRPr>
        </a:p>
      </dgm:t>
    </dgm:pt>
    <dgm:pt modelId="{4CC38BD5-E263-4A04-B8E8-B8DD20BC3015}">
      <dgm:prSet phldrT="[Text]"/>
      <dgm:spPr/>
      <dgm:t>
        <a:bodyPr/>
        <a:lstStyle/>
        <a:p>
          <a:pPr rtl="1"/>
          <a:r>
            <a:rPr lang="en-GB" b="1" dirty="0" smtClean="0">
              <a:effectLst>
                <a:outerShdw blurRad="38100" dist="38100" dir="2700000" algn="tl">
                  <a:srgbClr val="000000">
                    <a:alpha val="43137"/>
                  </a:srgbClr>
                </a:outerShdw>
              </a:effectLst>
            </a:rPr>
            <a:t>Event</a:t>
          </a:r>
          <a:endParaRPr lang="fa-IR" b="1" dirty="0">
            <a:effectLst>
              <a:outerShdw blurRad="38100" dist="38100" dir="2700000" algn="tl">
                <a:srgbClr val="000000">
                  <a:alpha val="43137"/>
                </a:srgbClr>
              </a:outerShdw>
            </a:effectLst>
          </a:endParaRPr>
        </a:p>
      </dgm:t>
    </dgm:pt>
    <dgm:pt modelId="{FA73B83D-C42A-495C-9E86-22026B8DC7C9}" type="parTrans" cxnId="{1BD41FF3-D209-484D-BDC1-F0ABBBE97B21}">
      <dgm:prSet/>
      <dgm:spPr/>
      <dgm:t>
        <a:bodyPr/>
        <a:lstStyle/>
        <a:p>
          <a:pPr rtl="1"/>
          <a:endParaRPr lang="fa-IR" b="1">
            <a:effectLst>
              <a:outerShdw blurRad="38100" dist="38100" dir="2700000" algn="tl">
                <a:srgbClr val="000000">
                  <a:alpha val="43137"/>
                </a:srgbClr>
              </a:outerShdw>
            </a:effectLst>
          </a:endParaRPr>
        </a:p>
      </dgm:t>
    </dgm:pt>
    <dgm:pt modelId="{8C3A027A-46D9-441A-93A0-FC655CF16413}" type="sibTrans" cxnId="{1BD41FF3-D209-484D-BDC1-F0ABBBE97B21}">
      <dgm:prSet/>
      <dgm:spPr/>
      <dgm:t>
        <a:bodyPr/>
        <a:lstStyle/>
        <a:p>
          <a:pPr rtl="1"/>
          <a:endParaRPr lang="fa-IR" b="1">
            <a:effectLst>
              <a:outerShdw blurRad="38100" dist="38100" dir="2700000" algn="tl">
                <a:srgbClr val="000000">
                  <a:alpha val="43137"/>
                </a:srgbClr>
              </a:outerShdw>
            </a:effectLst>
          </a:endParaRPr>
        </a:p>
      </dgm:t>
    </dgm:pt>
    <dgm:pt modelId="{62999F9F-F7DF-4805-B672-AAB1C6CF03DF}">
      <dgm:prSet phldrT="[Text]"/>
      <dgm:spPr/>
      <dgm:t>
        <a:bodyPr/>
        <a:lstStyle/>
        <a:p>
          <a:pPr rtl="1"/>
          <a:r>
            <a:rPr lang="en-GB" b="1" dirty="0" smtClean="0">
              <a:effectLst>
                <a:outerShdw blurRad="38100" dist="38100" dir="2700000" algn="tl">
                  <a:srgbClr val="000000">
                    <a:alpha val="43137"/>
                  </a:srgbClr>
                </a:outerShdw>
              </a:effectLst>
            </a:rPr>
            <a:t>Impact</a:t>
          </a:r>
          <a:endParaRPr lang="fa-IR" b="1" dirty="0">
            <a:effectLst>
              <a:outerShdw blurRad="38100" dist="38100" dir="2700000" algn="tl">
                <a:srgbClr val="000000">
                  <a:alpha val="43137"/>
                </a:srgbClr>
              </a:outerShdw>
            </a:effectLst>
          </a:endParaRPr>
        </a:p>
      </dgm:t>
    </dgm:pt>
    <dgm:pt modelId="{B347ADB5-5403-41BD-B0B9-2D5E1BCB4DC6}" type="parTrans" cxnId="{CC9A7B5D-3F37-445D-82C8-E86A5E10A129}">
      <dgm:prSet/>
      <dgm:spPr/>
      <dgm:t>
        <a:bodyPr/>
        <a:lstStyle/>
        <a:p>
          <a:pPr rtl="1"/>
          <a:endParaRPr lang="fa-IR" b="1">
            <a:effectLst>
              <a:outerShdw blurRad="38100" dist="38100" dir="2700000" algn="tl">
                <a:srgbClr val="000000">
                  <a:alpha val="43137"/>
                </a:srgbClr>
              </a:outerShdw>
            </a:effectLst>
          </a:endParaRPr>
        </a:p>
      </dgm:t>
    </dgm:pt>
    <dgm:pt modelId="{E563A090-B759-4738-8EE2-EA33377F054E}" type="sibTrans" cxnId="{CC9A7B5D-3F37-445D-82C8-E86A5E10A129}">
      <dgm:prSet/>
      <dgm:spPr/>
      <dgm:t>
        <a:bodyPr/>
        <a:lstStyle/>
        <a:p>
          <a:pPr rtl="1"/>
          <a:endParaRPr lang="fa-IR" b="1">
            <a:effectLst>
              <a:outerShdw blurRad="38100" dist="38100" dir="2700000" algn="tl">
                <a:srgbClr val="000000">
                  <a:alpha val="43137"/>
                </a:srgbClr>
              </a:outerShdw>
            </a:effectLst>
          </a:endParaRPr>
        </a:p>
      </dgm:t>
    </dgm:pt>
    <dgm:pt modelId="{30C564D2-0085-4D81-96CF-04B1E3EB2271}" type="pres">
      <dgm:prSet presAssocID="{F5BECF80-E386-4B49-B11A-1C2E7860CFDE}" presName="Name0" presStyleCnt="0">
        <dgm:presLayoutVars>
          <dgm:dir/>
          <dgm:animLvl val="lvl"/>
          <dgm:resizeHandles val="exact"/>
        </dgm:presLayoutVars>
      </dgm:prSet>
      <dgm:spPr/>
    </dgm:pt>
    <dgm:pt modelId="{6E7C08AE-2000-4E3C-B26E-3BC27BB4B3AC}" type="pres">
      <dgm:prSet presAssocID="{8B84EAA0-8E5F-4431-BF39-7FBBCE79392D}" presName="parTxOnly" presStyleLbl="node1" presStyleIdx="0" presStyleCnt="3">
        <dgm:presLayoutVars>
          <dgm:chMax val="0"/>
          <dgm:chPref val="0"/>
          <dgm:bulletEnabled val="1"/>
        </dgm:presLayoutVars>
      </dgm:prSet>
      <dgm:spPr/>
      <dgm:t>
        <a:bodyPr/>
        <a:lstStyle/>
        <a:p>
          <a:endParaRPr lang="en-US"/>
        </a:p>
      </dgm:t>
    </dgm:pt>
    <dgm:pt modelId="{877127C3-96A8-49ED-BFB9-609AE90F07B0}" type="pres">
      <dgm:prSet presAssocID="{1F9C5BEB-C282-4F20-8F46-D3D2DD54E284}" presName="parTxOnlySpace" presStyleCnt="0"/>
      <dgm:spPr/>
    </dgm:pt>
    <dgm:pt modelId="{529AE0D1-9FB9-46F2-9DFE-59775114F771}" type="pres">
      <dgm:prSet presAssocID="{4CC38BD5-E263-4A04-B8E8-B8DD20BC3015}" presName="parTxOnly" presStyleLbl="node1" presStyleIdx="1" presStyleCnt="3">
        <dgm:presLayoutVars>
          <dgm:chMax val="0"/>
          <dgm:chPref val="0"/>
          <dgm:bulletEnabled val="1"/>
        </dgm:presLayoutVars>
      </dgm:prSet>
      <dgm:spPr/>
      <dgm:t>
        <a:bodyPr/>
        <a:lstStyle/>
        <a:p>
          <a:endParaRPr lang="en-US"/>
        </a:p>
      </dgm:t>
    </dgm:pt>
    <dgm:pt modelId="{EAFF9C8C-0389-4777-94E1-B8E04DA62719}" type="pres">
      <dgm:prSet presAssocID="{8C3A027A-46D9-441A-93A0-FC655CF16413}" presName="parTxOnlySpace" presStyleCnt="0"/>
      <dgm:spPr/>
    </dgm:pt>
    <dgm:pt modelId="{45AE4264-E3B7-4340-A7AB-554B857A871B}" type="pres">
      <dgm:prSet presAssocID="{62999F9F-F7DF-4805-B672-AAB1C6CF03DF}" presName="parTxOnly" presStyleLbl="node1" presStyleIdx="2" presStyleCnt="3">
        <dgm:presLayoutVars>
          <dgm:chMax val="0"/>
          <dgm:chPref val="0"/>
          <dgm:bulletEnabled val="1"/>
        </dgm:presLayoutVars>
      </dgm:prSet>
      <dgm:spPr/>
      <dgm:t>
        <a:bodyPr/>
        <a:lstStyle/>
        <a:p>
          <a:endParaRPr lang="en-US"/>
        </a:p>
      </dgm:t>
    </dgm:pt>
  </dgm:ptLst>
  <dgm:cxnLst>
    <dgm:cxn modelId="{04920681-D86E-4D7E-B27D-2AD3BEB8887E}" srcId="{F5BECF80-E386-4B49-B11A-1C2E7860CFDE}" destId="{8B84EAA0-8E5F-4431-BF39-7FBBCE79392D}" srcOrd="0" destOrd="0" parTransId="{AB8E1A66-04D6-4058-A189-9C434EEA645E}" sibTransId="{1F9C5BEB-C282-4F20-8F46-D3D2DD54E284}"/>
    <dgm:cxn modelId="{46E4F118-6B82-4E0B-921A-60A7536FABD6}" type="presOf" srcId="{F5BECF80-E386-4B49-B11A-1C2E7860CFDE}" destId="{30C564D2-0085-4D81-96CF-04B1E3EB2271}" srcOrd="0" destOrd="0" presId="urn:microsoft.com/office/officeart/2005/8/layout/chevron1"/>
    <dgm:cxn modelId="{CE0851D6-1C0B-4F17-9BB3-CA1AE4C2188C}" type="presOf" srcId="{8B84EAA0-8E5F-4431-BF39-7FBBCE79392D}" destId="{6E7C08AE-2000-4E3C-B26E-3BC27BB4B3AC}" srcOrd="0" destOrd="0" presId="urn:microsoft.com/office/officeart/2005/8/layout/chevron1"/>
    <dgm:cxn modelId="{0B081337-F537-43F0-BDDB-DDFCEDE63BA6}" type="presOf" srcId="{4CC38BD5-E263-4A04-B8E8-B8DD20BC3015}" destId="{529AE0D1-9FB9-46F2-9DFE-59775114F771}" srcOrd="0" destOrd="0" presId="urn:microsoft.com/office/officeart/2005/8/layout/chevron1"/>
    <dgm:cxn modelId="{CC9A7B5D-3F37-445D-82C8-E86A5E10A129}" srcId="{F5BECF80-E386-4B49-B11A-1C2E7860CFDE}" destId="{62999F9F-F7DF-4805-B672-AAB1C6CF03DF}" srcOrd="2" destOrd="0" parTransId="{B347ADB5-5403-41BD-B0B9-2D5E1BCB4DC6}" sibTransId="{E563A090-B759-4738-8EE2-EA33377F054E}"/>
    <dgm:cxn modelId="{1338E7C4-F146-4196-8C0C-A9E87B458718}" type="presOf" srcId="{62999F9F-F7DF-4805-B672-AAB1C6CF03DF}" destId="{45AE4264-E3B7-4340-A7AB-554B857A871B}" srcOrd="0" destOrd="0" presId="urn:microsoft.com/office/officeart/2005/8/layout/chevron1"/>
    <dgm:cxn modelId="{1BD41FF3-D209-484D-BDC1-F0ABBBE97B21}" srcId="{F5BECF80-E386-4B49-B11A-1C2E7860CFDE}" destId="{4CC38BD5-E263-4A04-B8E8-B8DD20BC3015}" srcOrd="1" destOrd="0" parTransId="{FA73B83D-C42A-495C-9E86-22026B8DC7C9}" sibTransId="{8C3A027A-46D9-441A-93A0-FC655CF16413}"/>
    <dgm:cxn modelId="{9189AB79-E271-4BA7-B101-3AF618F4757C}" type="presParOf" srcId="{30C564D2-0085-4D81-96CF-04B1E3EB2271}" destId="{6E7C08AE-2000-4E3C-B26E-3BC27BB4B3AC}" srcOrd="0" destOrd="0" presId="urn:microsoft.com/office/officeart/2005/8/layout/chevron1"/>
    <dgm:cxn modelId="{42597350-A305-4413-95CB-761549C65CC5}" type="presParOf" srcId="{30C564D2-0085-4D81-96CF-04B1E3EB2271}" destId="{877127C3-96A8-49ED-BFB9-609AE90F07B0}" srcOrd="1" destOrd="0" presId="urn:microsoft.com/office/officeart/2005/8/layout/chevron1"/>
    <dgm:cxn modelId="{E225BE73-CCB5-403C-A036-8885ABFB6460}" type="presParOf" srcId="{30C564D2-0085-4D81-96CF-04B1E3EB2271}" destId="{529AE0D1-9FB9-46F2-9DFE-59775114F771}" srcOrd="2" destOrd="0" presId="urn:microsoft.com/office/officeart/2005/8/layout/chevron1"/>
    <dgm:cxn modelId="{3E9E7E30-5170-4529-9358-8FA2080FCBE7}" type="presParOf" srcId="{30C564D2-0085-4D81-96CF-04B1E3EB2271}" destId="{EAFF9C8C-0389-4777-94E1-B8E04DA62719}" srcOrd="3" destOrd="0" presId="urn:microsoft.com/office/officeart/2005/8/layout/chevron1"/>
    <dgm:cxn modelId="{5130DF2F-3486-4646-B9C6-5F16CB115B7F}" type="presParOf" srcId="{30C564D2-0085-4D81-96CF-04B1E3EB2271}" destId="{45AE4264-E3B7-4340-A7AB-554B857A871B}"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C08AE-2000-4E3C-B26E-3BC27BB4B3AC}">
      <dsp:nvSpPr>
        <dsp:cNvPr id="0" name=""/>
        <dsp:cNvSpPr/>
      </dsp:nvSpPr>
      <dsp:spPr>
        <a:xfrm>
          <a:off x="1473" y="961781"/>
          <a:ext cx="1795090" cy="718036"/>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rtl="1">
            <a:lnSpc>
              <a:spcPct val="90000"/>
            </a:lnSpc>
            <a:spcBef>
              <a:spcPct val="0"/>
            </a:spcBef>
            <a:spcAft>
              <a:spcPct val="35000"/>
            </a:spcAft>
          </a:pPr>
          <a:r>
            <a:rPr lang="en-GB" sz="2500" b="1" kern="1200" dirty="0" smtClean="0">
              <a:effectLst>
                <a:outerShdw blurRad="38100" dist="38100" dir="2700000" algn="tl">
                  <a:srgbClr val="000000">
                    <a:alpha val="43137"/>
                  </a:srgbClr>
                </a:outerShdw>
              </a:effectLst>
            </a:rPr>
            <a:t>Cause</a:t>
          </a:r>
          <a:endParaRPr lang="fa-IR" sz="2500" b="1" kern="1200" dirty="0">
            <a:effectLst>
              <a:outerShdw blurRad="38100" dist="38100" dir="2700000" algn="tl">
                <a:srgbClr val="000000">
                  <a:alpha val="43137"/>
                </a:srgbClr>
              </a:outerShdw>
            </a:effectLst>
          </a:endParaRPr>
        </a:p>
      </dsp:txBody>
      <dsp:txXfrm>
        <a:off x="360491" y="961781"/>
        <a:ext cx="1077054" cy="718036"/>
      </dsp:txXfrm>
    </dsp:sp>
    <dsp:sp modelId="{529AE0D1-9FB9-46F2-9DFE-59775114F771}">
      <dsp:nvSpPr>
        <dsp:cNvPr id="0" name=""/>
        <dsp:cNvSpPr/>
      </dsp:nvSpPr>
      <dsp:spPr>
        <a:xfrm>
          <a:off x="1617054" y="961781"/>
          <a:ext cx="1795090" cy="718036"/>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rtl="1">
            <a:lnSpc>
              <a:spcPct val="90000"/>
            </a:lnSpc>
            <a:spcBef>
              <a:spcPct val="0"/>
            </a:spcBef>
            <a:spcAft>
              <a:spcPct val="35000"/>
            </a:spcAft>
          </a:pPr>
          <a:r>
            <a:rPr lang="en-GB" sz="2500" b="1" kern="1200" dirty="0" smtClean="0">
              <a:effectLst>
                <a:outerShdw blurRad="38100" dist="38100" dir="2700000" algn="tl">
                  <a:srgbClr val="000000">
                    <a:alpha val="43137"/>
                  </a:srgbClr>
                </a:outerShdw>
              </a:effectLst>
            </a:rPr>
            <a:t>Event</a:t>
          </a:r>
          <a:endParaRPr lang="fa-IR" sz="2500" b="1" kern="1200" dirty="0">
            <a:effectLst>
              <a:outerShdw blurRad="38100" dist="38100" dir="2700000" algn="tl">
                <a:srgbClr val="000000">
                  <a:alpha val="43137"/>
                </a:srgbClr>
              </a:outerShdw>
            </a:effectLst>
          </a:endParaRPr>
        </a:p>
      </dsp:txBody>
      <dsp:txXfrm>
        <a:off x="1976072" y="961781"/>
        <a:ext cx="1077054" cy="718036"/>
      </dsp:txXfrm>
    </dsp:sp>
    <dsp:sp modelId="{45AE4264-E3B7-4340-A7AB-554B857A871B}">
      <dsp:nvSpPr>
        <dsp:cNvPr id="0" name=""/>
        <dsp:cNvSpPr/>
      </dsp:nvSpPr>
      <dsp:spPr>
        <a:xfrm>
          <a:off x="3232636" y="961781"/>
          <a:ext cx="1795090" cy="718036"/>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rtl="1">
            <a:lnSpc>
              <a:spcPct val="90000"/>
            </a:lnSpc>
            <a:spcBef>
              <a:spcPct val="0"/>
            </a:spcBef>
            <a:spcAft>
              <a:spcPct val="35000"/>
            </a:spcAft>
          </a:pPr>
          <a:r>
            <a:rPr lang="en-GB" sz="2500" b="1" kern="1200" dirty="0" smtClean="0">
              <a:effectLst>
                <a:outerShdw blurRad="38100" dist="38100" dir="2700000" algn="tl">
                  <a:srgbClr val="000000">
                    <a:alpha val="43137"/>
                  </a:srgbClr>
                </a:outerShdw>
              </a:effectLst>
            </a:rPr>
            <a:t>Impact</a:t>
          </a:r>
          <a:endParaRPr lang="fa-IR" sz="2500" b="1" kern="1200" dirty="0">
            <a:effectLst>
              <a:outerShdw blurRad="38100" dist="38100" dir="2700000" algn="tl">
                <a:srgbClr val="000000">
                  <a:alpha val="43137"/>
                </a:srgbClr>
              </a:outerShdw>
            </a:effectLst>
          </a:endParaRPr>
        </a:p>
      </dsp:txBody>
      <dsp:txXfrm>
        <a:off x="3591654" y="961781"/>
        <a:ext cx="1077054" cy="7180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EA65CF96-CA6C-47EB-9327-7CB639ECA9F4}" type="datetimeFigureOut">
              <a:rPr lang="fa-IR" smtClean="0"/>
              <a:pPr/>
              <a:t>03/13/1443</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69E45A8-BCED-4348-90C9-73DD5C219B1D}" type="slidenum">
              <a:rPr lang="fa-IR" smtClean="0"/>
              <a:pPr/>
              <a:t>‹#›</a:t>
            </a:fld>
            <a:endParaRPr lang="fa-IR"/>
          </a:p>
        </p:txBody>
      </p:sp>
    </p:spTree>
    <p:extLst>
      <p:ext uri="{BB962C8B-B14F-4D97-AF65-F5344CB8AC3E}">
        <p14:creationId xmlns:p14="http://schemas.microsoft.com/office/powerpoint/2010/main" val="193820864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1CE146A-A869-4D2E-8A76-1F04EA8BF501}" type="slidenum">
              <a:rPr lang="en-US" smtClean="0">
                <a:solidFill>
                  <a:prstClr val="black"/>
                </a:solidFill>
              </a:rPr>
              <a:pPr/>
              <a:t>22</a:t>
            </a:fld>
            <a:endParaRPr lang="en-US" smtClean="0">
              <a:solidFill>
                <a:prstClr val="black"/>
              </a:solidFill>
            </a:endParaRPr>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p:spPr>
        <p:txBody>
          <a:bodyPr/>
          <a:lstStyle/>
          <a:p>
            <a:pPr eaLnBrk="1" hangingPunct="1"/>
            <a:endParaRPr lang="en-US" altLang="en-US" smtClean="0"/>
          </a:p>
        </p:txBody>
      </p:sp>
    </p:spTree>
    <p:extLst>
      <p:ext uri="{BB962C8B-B14F-4D97-AF65-F5344CB8AC3E}">
        <p14:creationId xmlns:p14="http://schemas.microsoft.com/office/powerpoint/2010/main" val="7820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19942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152123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4" name="Footer Placeholder 3"/>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5" name="Slide Number Placeholder 4"/>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3331181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3" name="Footer Placeholder 2"/>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4" name="Slide Number Placeholder 3"/>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540517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8"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395"/>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8"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3064882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40166923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8550836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982"/>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982"/>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42799768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736"/>
            <a:ext cx="2057400" cy="365125"/>
          </a:xfrm>
          <a:prstGeom prst="rect">
            <a:avLst/>
          </a:prstGeom>
        </p:spPr>
        <p:txBody>
          <a:bodyPr/>
          <a:lstStyle/>
          <a:p>
            <a:pPr algn="l" rtl="0"/>
            <a:fld id="{52C677B7-F3BC-4BF1-8EB1-D860554FFE25}"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028950" y="6356736"/>
            <a:ext cx="30861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457950" y="6356736"/>
            <a:ext cx="2057400" cy="365125"/>
          </a:xfrm>
          <a:prstGeom prst="rect">
            <a:avLst/>
          </a:prstGeom>
        </p:spPr>
        <p:txBody>
          <a:bodyPr/>
          <a:lstStyle/>
          <a:p>
            <a:pPr algn="l" rtl="0"/>
            <a:fld id="{153AAA6C-1A25-4490-A76B-9F55A2D8F974}"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3803929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297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1203715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1777253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7226"/>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26007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1" y="27467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7309289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2341602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24" y="1535113"/>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24" y="2174875"/>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8" name="Footer Placeholder 7"/>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9" name="Slide Number Placeholder 8"/>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7038570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4" name="Footer Placeholder 3"/>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5" name="Slide Number Placeholder 4"/>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4985124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3" name="Footer Placeholder 2"/>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4" name="Slide Number Placeholder 3"/>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3550156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33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8860570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9227576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4997714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925"/>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925"/>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67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67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67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3813773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676"/>
            <a:ext cx="2057400" cy="365125"/>
          </a:xfrm>
          <a:prstGeom prst="rect">
            <a:avLst/>
          </a:prstGeom>
        </p:spPr>
        <p:txBody>
          <a:bodyPr/>
          <a:lstStyle/>
          <a:p>
            <a:pPr algn="l" rtl="0"/>
            <a:fld id="{52C677B7-F3BC-4BF1-8EB1-D860554FFE25}"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028950" y="6356676"/>
            <a:ext cx="30861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457950" y="6356676"/>
            <a:ext cx="2057400" cy="365125"/>
          </a:xfrm>
          <a:prstGeom prst="rect">
            <a:avLst/>
          </a:prstGeom>
        </p:spPr>
        <p:txBody>
          <a:bodyPr/>
          <a:lstStyle/>
          <a:p>
            <a:pPr algn="l" rtl="0"/>
            <a:fld id="{153AAA6C-1A25-4490-A76B-9F55A2D8F974}"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91509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55" y="617538"/>
            <a:ext cx="7793037" cy="1143000"/>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1182689" y="2017713"/>
            <a:ext cx="7772400" cy="4114800"/>
          </a:xfrm>
        </p:spPr>
        <p:txBody>
          <a:bodyPr/>
          <a:lstStyle/>
          <a:p>
            <a:endParaRPr lang="fa-IR"/>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fa-IR">
              <a:solidFill>
                <a:prstClr val="black">
                  <a:tint val="75000"/>
                </a:prstClr>
              </a:solidFill>
            </a:endParaRPr>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fa-IR">
              <a:solidFill>
                <a:prstClr val="black">
                  <a:tint val="75000"/>
                </a:prstClr>
              </a:solidFill>
            </a:endParaRPr>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CC4AAE6E-AC96-473B-844C-45798E242676}" type="slidenum">
              <a:rPr lang="en-US" altLang="fa-IR">
                <a:solidFill>
                  <a:prstClr val="black">
                    <a:tint val="75000"/>
                  </a:prstClr>
                </a:solidFill>
              </a:rPr>
              <a:pPr/>
              <a:t>‹#›</a:t>
            </a:fld>
            <a:endParaRPr lang="en-US" altLang="fa-IR">
              <a:solidFill>
                <a:prstClr val="black">
                  <a:tint val="75000"/>
                </a:prstClr>
              </a:solidFill>
            </a:endParaRPr>
          </a:p>
        </p:txBody>
      </p:sp>
    </p:spTree>
    <p:extLst>
      <p:ext uri="{BB962C8B-B14F-4D97-AF65-F5344CB8AC3E}">
        <p14:creationId xmlns:p14="http://schemas.microsoft.com/office/powerpoint/2010/main" val="170616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a:solidFill>
                  <a:prstClr val="black">
                    <a:tint val="75000"/>
                  </a:prstClr>
                </a:solidFill>
              </a:rPr>
              <a:pPr/>
              <a:t>10/19/2021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19831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51280" y="6148909"/>
            <a:ext cx="2133600" cy="365125"/>
          </a:xfrm>
          <a:prstGeom prst="rect">
            <a:avLst/>
          </a:prstGeom>
        </p:spPr>
        <p:txBody>
          <a:bodyPr/>
          <a:lstStyle/>
          <a:p>
            <a:pPr>
              <a:defRPr/>
            </a:pPr>
            <a:fld id="{2FE5F792-E768-4B2F-AA18-3FD01CA4A3BF}"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4" name="Footer Placeholder 3"/>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 حوادث غیر مترقبه</a:t>
            </a:r>
            <a:endParaRPr lang="en-US" smtClean="0">
              <a:solidFill>
                <a:prstClr val="black">
                  <a:tint val="75000"/>
                </a:prstClr>
              </a:solidFill>
            </a:endParaRPr>
          </a:p>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DF638F1-DD5E-4845-B50C-D8EAD66FA52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1782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0035A-FD80-46DF-89C3-C164B8E26758}" type="datetimeFigureOut">
              <a:rPr lang="en-US" smtClean="0">
                <a:solidFill>
                  <a:prstClr val="black">
                    <a:tint val="75000"/>
                  </a:prstClr>
                </a:solidFill>
              </a:rPr>
              <a:pPr/>
              <a:t>10/19/2021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6256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2" y="1498027"/>
            <a:ext cx="8041439" cy="2097259"/>
          </a:xfrm>
        </p:spPr>
        <p:txBody>
          <a:bodyPr anchor="ctr"/>
          <a:lstStyle>
            <a:lvl1pPr algn="r">
              <a:defRPr sz="32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pPr>
              <a:defRPr/>
            </a:pPr>
            <a:fld id="{1A524B24-A1A6-435C-AB2D-5A55E4EBF7E5}" type="slidenum">
              <a:rPr lang="en-US" smtClean="0">
                <a:solidFill>
                  <a:prstClr val="black">
                    <a:tint val="75000"/>
                  </a:prstClr>
                </a:solidFill>
              </a:rPr>
              <a:pPr>
                <a:defRPr/>
              </a:pPr>
              <a:t>‹#›</a:t>
            </a:fld>
            <a:endParaRPr lang="en-US">
              <a:solidFill>
                <a:prstClr val="black">
                  <a:tint val="75000"/>
                </a:prstClr>
              </a:solidFill>
            </a:endParaRPr>
          </a:p>
        </p:txBody>
      </p:sp>
      <p:grpSp>
        <p:nvGrpSpPr>
          <p:cNvPr id="13" name="Group 12"/>
          <p:cNvGrpSpPr/>
          <p:nvPr userDrawn="1"/>
        </p:nvGrpSpPr>
        <p:grpSpPr>
          <a:xfrm>
            <a:off x="234750" y="3410736"/>
            <a:ext cx="3041850" cy="2990064"/>
            <a:chOff x="413763" y="3051681"/>
            <a:chExt cx="3041850" cy="2990064"/>
          </a:xfrm>
        </p:grpSpPr>
        <p:sp>
          <p:nvSpPr>
            <p:cNvPr id="8" name="Freeform 7"/>
            <p:cNvSpPr/>
            <p:nvPr/>
          </p:nvSpPr>
          <p:spPr>
            <a:xfrm rot="20533676">
              <a:off x="584100" y="3148876"/>
              <a:ext cx="2805534" cy="2786253"/>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sp>
          <p:nvSpPr>
            <p:cNvPr id="9" name="Rectangle 8"/>
            <p:cNvSpPr/>
            <p:nvPr/>
          </p:nvSpPr>
          <p:spPr>
            <a:xfrm rot="20533676">
              <a:off x="658266" y="3051681"/>
              <a:ext cx="2797347" cy="2759443"/>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pic>
          <p:nvPicPr>
            <p:cNvPr id="10" name="Picture 9" descr="stickie-shadow.png"/>
            <p:cNvPicPr>
              <a:picLocks noChangeAspect="1"/>
            </p:cNvPicPr>
            <p:nvPr/>
          </p:nvPicPr>
          <p:blipFill>
            <a:blip r:embed="rId2"/>
            <a:stretch>
              <a:fillRect/>
            </a:stretch>
          </p:blipFill>
          <p:spPr>
            <a:xfrm rot="20533676">
              <a:off x="413763" y="3445921"/>
              <a:ext cx="487639" cy="548152"/>
            </a:xfrm>
            <a:prstGeom prst="rect">
              <a:avLst/>
            </a:prstGeom>
          </p:spPr>
        </p:pic>
        <p:pic>
          <p:nvPicPr>
            <p:cNvPr id="11" name="Picture 10" descr="stickie-shadow.png"/>
            <p:cNvPicPr>
              <a:picLocks noChangeAspect="1"/>
            </p:cNvPicPr>
            <p:nvPr/>
          </p:nvPicPr>
          <p:blipFill>
            <a:blip r:embed="rId2"/>
            <a:stretch>
              <a:fillRect/>
            </a:stretch>
          </p:blipFill>
          <p:spPr>
            <a:xfrm rot="15133676">
              <a:off x="1113862" y="5523389"/>
              <a:ext cx="481031" cy="555681"/>
            </a:xfrm>
            <a:prstGeom prst="rect">
              <a:avLst/>
            </a:prstGeom>
          </p:spPr>
        </p:pic>
      </p:grpSp>
      <p:sp>
        <p:nvSpPr>
          <p:cNvPr id="12" name="Text Placeholder 2"/>
          <p:cNvSpPr>
            <a:spLocks noGrp="1"/>
          </p:cNvSpPr>
          <p:nvPr userDrawn="1">
            <p:ph type="body" idx="1"/>
          </p:nvPr>
        </p:nvSpPr>
        <p:spPr>
          <a:xfrm rot="20496665">
            <a:off x="559983" y="3526618"/>
            <a:ext cx="2621251" cy="2525196"/>
          </a:xfrm>
        </p:spPr>
        <p:txBody>
          <a:bodyPr anchor="ctr"/>
          <a:lstStyle>
            <a:lvl1pPr marL="0" indent="0" algn="ctr">
              <a:buNone/>
              <a:defRPr sz="200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90934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97" y="1487115"/>
            <a:ext cx="3008313"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1297" y="3408454"/>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85324DBC-0AE6-4F4E-9D1A-87C9E16B2624}"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درحوادث غیر مترقبه</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289AD8E-1390-40F1-A425-2093AE636C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3362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C44EB778-60E5-4218-BA40-676B100BAD6D}"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FE56FF8-0E72-44E8-AB7D-CBCF5BD8D80B}" type="slidenum">
              <a:rPr lang="en-US" smtClean="0">
                <a:solidFill>
                  <a:prstClr val="black">
                    <a:tint val="75000"/>
                  </a:prstClr>
                </a:solidFill>
              </a:rPr>
              <a:pPr>
                <a:defRPr/>
              </a:pPr>
              <a:t>‹#›</a:t>
            </a:fld>
            <a:endParaRPr lang="en-US">
              <a:solidFill>
                <a:prstClr val="black">
                  <a:tint val="75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2427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a:solidFill>
                  <a:prstClr val="black">
                    <a:tint val="75000"/>
                  </a:prstClr>
                </a:solidFill>
              </a:rPr>
              <a:pPr/>
              <a:t>10/19/2021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09705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194462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5"/>
            <a:ext cx="8041440" cy="935037"/>
          </a:xfr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a:xfrm>
            <a:off x="533401" y="1447802"/>
            <a:ext cx="8039100" cy="45419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pPr>
              <a:defRPr/>
            </a:pPr>
            <a:fld id="{B05C4AB3-52EE-4C3F-A202-C641731FD9A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9538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51280" y="6148909"/>
            <a:ext cx="2133600" cy="365125"/>
          </a:xfrm>
          <a:prstGeom prst="rect">
            <a:avLst/>
          </a:prstGeom>
        </p:spPr>
        <p:txBody>
          <a:bodyPr/>
          <a:lstStyle/>
          <a:p>
            <a:pPr>
              <a:defRPr/>
            </a:pPr>
            <a:fld id="{2FE5F792-E768-4B2F-AA18-3FD01CA4A3BF}"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4" name="Footer Placeholder 3"/>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 حوادث غیر مترقبه</a:t>
            </a:r>
            <a:endParaRPr lang="en-US" smtClean="0">
              <a:solidFill>
                <a:prstClr val="black">
                  <a:tint val="75000"/>
                </a:prstClr>
              </a:solidFill>
            </a:endParaRPr>
          </a:p>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DF638F1-DD5E-4845-B50C-D8EAD66FA52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0037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0035A-FD80-46DF-89C3-C164B8E26758}" type="datetimeFigureOut">
              <a:rPr lang="en-US" smtClean="0">
                <a:solidFill>
                  <a:prstClr val="black">
                    <a:tint val="75000"/>
                  </a:prstClr>
                </a:solidFill>
              </a:rPr>
              <a:pPr/>
              <a:t>10/19/2021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7234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2" y="1498027"/>
            <a:ext cx="8041439" cy="2097259"/>
          </a:xfrm>
        </p:spPr>
        <p:txBody>
          <a:bodyPr anchor="ctr"/>
          <a:lstStyle>
            <a:lvl1pPr algn="r">
              <a:defRPr sz="32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pPr>
              <a:defRPr/>
            </a:pPr>
            <a:fld id="{1A524B24-A1A6-435C-AB2D-5A55E4EBF7E5}" type="slidenum">
              <a:rPr lang="en-US" smtClean="0">
                <a:solidFill>
                  <a:prstClr val="black">
                    <a:tint val="75000"/>
                  </a:prstClr>
                </a:solidFill>
              </a:rPr>
              <a:pPr>
                <a:defRPr/>
              </a:pPr>
              <a:t>‹#›</a:t>
            </a:fld>
            <a:endParaRPr lang="en-US">
              <a:solidFill>
                <a:prstClr val="black">
                  <a:tint val="75000"/>
                </a:prstClr>
              </a:solidFill>
            </a:endParaRPr>
          </a:p>
        </p:txBody>
      </p:sp>
      <p:grpSp>
        <p:nvGrpSpPr>
          <p:cNvPr id="13" name="Group 12"/>
          <p:cNvGrpSpPr/>
          <p:nvPr userDrawn="1"/>
        </p:nvGrpSpPr>
        <p:grpSpPr>
          <a:xfrm>
            <a:off x="234750" y="3410736"/>
            <a:ext cx="3041850" cy="2990064"/>
            <a:chOff x="413763" y="3051681"/>
            <a:chExt cx="3041850" cy="2990064"/>
          </a:xfrm>
        </p:grpSpPr>
        <p:sp>
          <p:nvSpPr>
            <p:cNvPr id="8" name="Freeform 7"/>
            <p:cNvSpPr/>
            <p:nvPr/>
          </p:nvSpPr>
          <p:spPr>
            <a:xfrm rot="20533676">
              <a:off x="584100" y="3148876"/>
              <a:ext cx="2805534" cy="2786253"/>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sp>
          <p:nvSpPr>
            <p:cNvPr id="9" name="Rectangle 8"/>
            <p:cNvSpPr/>
            <p:nvPr/>
          </p:nvSpPr>
          <p:spPr>
            <a:xfrm rot="20533676">
              <a:off x="658266" y="3051681"/>
              <a:ext cx="2797347" cy="2759443"/>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pic>
          <p:nvPicPr>
            <p:cNvPr id="10" name="Picture 9" descr="stickie-shadow.png"/>
            <p:cNvPicPr>
              <a:picLocks noChangeAspect="1"/>
            </p:cNvPicPr>
            <p:nvPr/>
          </p:nvPicPr>
          <p:blipFill>
            <a:blip r:embed="rId2"/>
            <a:stretch>
              <a:fillRect/>
            </a:stretch>
          </p:blipFill>
          <p:spPr>
            <a:xfrm rot="20533676">
              <a:off x="413763" y="3445921"/>
              <a:ext cx="487639" cy="548152"/>
            </a:xfrm>
            <a:prstGeom prst="rect">
              <a:avLst/>
            </a:prstGeom>
          </p:spPr>
        </p:pic>
        <p:pic>
          <p:nvPicPr>
            <p:cNvPr id="11" name="Picture 10" descr="stickie-shadow.png"/>
            <p:cNvPicPr>
              <a:picLocks noChangeAspect="1"/>
            </p:cNvPicPr>
            <p:nvPr/>
          </p:nvPicPr>
          <p:blipFill>
            <a:blip r:embed="rId2"/>
            <a:stretch>
              <a:fillRect/>
            </a:stretch>
          </p:blipFill>
          <p:spPr>
            <a:xfrm rot="15133676">
              <a:off x="1113862" y="5523389"/>
              <a:ext cx="481031" cy="555681"/>
            </a:xfrm>
            <a:prstGeom prst="rect">
              <a:avLst/>
            </a:prstGeom>
          </p:spPr>
        </p:pic>
      </p:grpSp>
      <p:sp>
        <p:nvSpPr>
          <p:cNvPr id="12" name="Text Placeholder 2"/>
          <p:cNvSpPr>
            <a:spLocks noGrp="1"/>
          </p:cNvSpPr>
          <p:nvPr userDrawn="1">
            <p:ph type="body" idx="1"/>
          </p:nvPr>
        </p:nvSpPr>
        <p:spPr>
          <a:xfrm rot="20496665">
            <a:off x="559983" y="3526618"/>
            <a:ext cx="2621251" cy="2525196"/>
          </a:xfrm>
        </p:spPr>
        <p:txBody>
          <a:bodyPr anchor="ctr"/>
          <a:lstStyle>
            <a:lvl1pPr marL="0" indent="0" algn="ctr">
              <a:buNone/>
              <a:defRPr sz="200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75871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97" y="1487115"/>
            <a:ext cx="3008313"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1297" y="3408454"/>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85324DBC-0AE6-4F4E-9D1A-87C9E16B2624}"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درحوادث غیر مترقبه</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289AD8E-1390-40F1-A425-2093AE636C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37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C44EB778-60E5-4218-BA40-676B100BAD6D}"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FE56FF8-0E72-44E8-AB7D-CBCF5BD8D80B}" type="slidenum">
              <a:rPr lang="en-US" smtClean="0">
                <a:solidFill>
                  <a:prstClr val="black">
                    <a:tint val="75000"/>
                  </a:prstClr>
                </a:solidFill>
              </a:rPr>
              <a:pPr>
                <a:defRPr/>
              </a:pPr>
              <a:t>‹#›</a:t>
            </a:fld>
            <a:endParaRPr lang="en-US">
              <a:solidFill>
                <a:prstClr val="black">
                  <a:tint val="75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9796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a:solidFill>
                  <a:prstClr val="black">
                    <a:tint val="75000"/>
                  </a:prstClr>
                </a:solidFill>
              </a:rPr>
              <a:pPr/>
              <a:t>10/19/2021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70353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5"/>
            <a:ext cx="8041440" cy="935037"/>
          </a:xfr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a:xfrm>
            <a:off x="533401" y="1447802"/>
            <a:ext cx="8039100" cy="45419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pPr>
              <a:defRPr/>
            </a:pPr>
            <a:fld id="{B05C4AB3-52EE-4C3F-A202-C641731FD9A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169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51280" y="6148909"/>
            <a:ext cx="2133600" cy="365125"/>
          </a:xfrm>
          <a:prstGeom prst="rect">
            <a:avLst/>
          </a:prstGeom>
        </p:spPr>
        <p:txBody>
          <a:bodyPr/>
          <a:lstStyle/>
          <a:p>
            <a:pPr>
              <a:defRPr/>
            </a:pPr>
            <a:fld id="{2FE5F792-E768-4B2F-AA18-3FD01CA4A3BF}"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4" name="Footer Placeholder 3"/>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 حوادث غیر مترقبه</a:t>
            </a:r>
            <a:endParaRPr lang="en-US" smtClean="0">
              <a:solidFill>
                <a:prstClr val="black">
                  <a:tint val="75000"/>
                </a:prstClr>
              </a:solidFill>
            </a:endParaRPr>
          </a:p>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DF638F1-DD5E-4845-B50C-D8EAD66FA52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1908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0035A-FD80-46DF-89C3-C164B8E26758}" type="datetimeFigureOut">
              <a:rPr lang="en-US" smtClean="0">
                <a:solidFill>
                  <a:prstClr val="black">
                    <a:tint val="75000"/>
                  </a:prstClr>
                </a:solidFill>
              </a:rPr>
              <a:pPr/>
              <a:t>10/19/2021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423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4"/>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72433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2" y="1498027"/>
            <a:ext cx="8041439" cy="2097259"/>
          </a:xfrm>
        </p:spPr>
        <p:txBody>
          <a:bodyPr anchor="ctr"/>
          <a:lstStyle>
            <a:lvl1pPr algn="r">
              <a:defRPr sz="32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pPr>
              <a:defRPr/>
            </a:pPr>
            <a:fld id="{1A524B24-A1A6-435C-AB2D-5A55E4EBF7E5}" type="slidenum">
              <a:rPr lang="en-US" smtClean="0">
                <a:solidFill>
                  <a:prstClr val="black">
                    <a:tint val="75000"/>
                  </a:prstClr>
                </a:solidFill>
              </a:rPr>
              <a:pPr>
                <a:defRPr/>
              </a:pPr>
              <a:t>‹#›</a:t>
            </a:fld>
            <a:endParaRPr lang="en-US">
              <a:solidFill>
                <a:prstClr val="black">
                  <a:tint val="75000"/>
                </a:prstClr>
              </a:solidFill>
            </a:endParaRPr>
          </a:p>
        </p:txBody>
      </p:sp>
      <p:grpSp>
        <p:nvGrpSpPr>
          <p:cNvPr id="13" name="Group 12"/>
          <p:cNvGrpSpPr/>
          <p:nvPr userDrawn="1"/>
        </p:nvGrpSpPr>
        <p:grpSpPr>
          <a:xfrm>
            <a:off x="234750" y="3410736"/>
            <a:ext cx="3041850" cy="2990064"/>
            <a:chOff x="413763" y="3051681"/>
            <a:chExt cx="3041850" cy="2990064"/>
          </a:xfrm>
        </p:grpSpPr>
        <p:sp>
          <p:nvSpPr>
            <p:cNvPr id="8" name="Freeform 7"/>
            <p:cNvSpPr/>
            <p:nvPr/>
          </p:nvSpPr>
          <p:spPr>
            <a:xfrm rot="20533676">
              <a:off x="584100" y="3148876"/>
              <a:ext cx="2805534" cy="2786253"/>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sp>
          <p:nvSpPr>
            <p:cNvPr id="9" name="Rectangle 8"/>
            <p:cNvSpPr/>
            <p:nvPr/>
          </p:nvSpPr>
          <p:spPr>
            <a:xfrm rot="20533676">
              <a:off x="658266" y="3051681"/>
              <a:ext cx="2797347" cy="2759443"/>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pic>
          <p:nvPicPr>
            <p:cNvPr id="10" name="Picture 9" descr="stickie-shadow.png"/>
            <p:cNvPicPr>
              <a:picLocks noChangeAspect="1"/>
            </p:cNvPicPr>
            <p:nvPr/>
          </p:nvPicPr>
          <p:blipFill>
            <a:blip r:embed="rId2"/>
            <a:stretch>
              <a:fillRect/>
            </a:stretch>
          </p:blipFill>
          <p:spPr>
            <a:xfrm rot="20533676">
              <a:off x="413763" y="3445921"/>
              <a:ext cx="487639" cy="548152"/>
            </a:xfrm>
            <a:prstGeom prst="rect">
              <a:avLst/>
            </a:prstGeom>
          </p:spPr>
        </p:pic>
        <p:pic>
          <p:nvPicPr>
            <p:cNvPr id="11" name="Picture 10" descr="stickie-shadow.png"/>
            <p:cNvPicPr>
              <a:picLocks noChangeAspect="1"/>
            </p:cNvPicPr>
            <p:nvPr/>
          </p:nvPicPr>
          <p:blipFill>
            <a:blip r:embed="rId2"/>
            <a:stretch>
              <a:fillRect/>
            </a:stretch>
          </p:blipFill>
          <p:spPr>
            <a:xfrm rot="15133676">
              <a:off x="1113862" y="5523389"/>
              <a:ext cx="481031" cy="555681"/>
            </a:xfrm>
            <a:prstGeom prst="rect">
              <a:avLst/>
            </a:prstGeom>
          </p:spPr>
        </p:pic>
      </p:grpSp>
      <p:sp>
        <p:nvSpPr>
          <p:cNvPr id="12" name="Text Placeholder 2"/>
          <p:cNvSpPr>
            <a:spLocks noGrp="1"/>
          </p:cNvSpPr>
          <p:nvPr userDrawn="1">
            <p:ph type="body" idx="1"/>
          </p:nvPr>
        </p:nvSpPr>
        <p:spPr>
          <a:xfrm rot="20496665">
            <a:off x="559983" y="3526618"/>
            <a:ext cx="2621251" cy="2525196"/>
          </a:xfrm>
        </p:spPr>
        <p:txBody>
          <a:bodyPr anchor="ctr"/>
          <a:lstStyle>
            <a:lvl1pPr marL="0" indent="0" algn="ctr">
              <a:buNone/>
              <a:defRPr sz="200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18290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97" y="1487115"/>
            <a:ext cx="3008313"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1297" y="3408454"/>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85324DBC-0AE6-4F4E-9D1A-87C9E16B2624}"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درحوادث غیر مترقبه</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289AD8E-1390-40F1-A425-2093AE636C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4979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C44EB778-60E5-4218-BA40-676B100BAD6D}"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FE56FF8-0E72-44E8-AB7D-CBCF5BD8D80B}" type="slidenum">
              <a:rPr lang="en-US" smtClean="0">
                <a:solidFill>
                  <a:prstClr val="black">
                    <a:tint val="75000"/>
                  </a:prstClr>
                </a:solidFill>
              </a:rPr>
              <a:pPr>
                <a:defRPr/>
              </a:pPr>
              <a:t>‹#›</a:t>
            </a:fld>
            <a:endParaRPr lang="en-US">
              <a:solidFill>
                <a:prstClr val="black">
                  <a:tint val="75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71196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a:solidFill>
                  <a:prstClr val="black">
                    <a:tint val="75000"/>
                  </a:prstClr>
                </a:solidFill>
              </a:rPr>
              <a:pPr/>
              <a:t>10/19/2021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601082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5"/>
            <a:ext cx="8041440" cy="935037"/>
          </a:xfr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a:xfrm>
            <a:off x="533401" y="1447802"/>
            <a:ext cx="8039100" cy="45419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pPr>
              <a:defRPr/>
            </a:pPr>
            <a:fld id="{B05C4AB3-52EE-4C3F-A202-C641731FD9A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813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51280" y="6148909"/>
            <a:ext cx="2133600" cy="365125"/>
          </a:xfrm>
          <a:prstGeom prst="rect">
            <a:avLst/>
          </a:prstGeom>
        </p:spPr>
        <p:txBody>
          <a:bodyPr/>
          <a:lstStyle/>
          <a:p>
            <a:pPr>
              <a:defRPr/>
            </a:pPr>
            <a:fld id="{2FE5F792-E768-4B2F-AA18-3FD01CA4A3BF}"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4" name="Footer Placeholder 3"/>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 حوادث غیر مترقبه</a:t>
            </a:r>
            <a:endParaRPr lang="en-US" smtClean="0">
              <a:solidFill>
                <a:prstClr val="black">
                  <a:tint val="75000"/>
                </a:prstClr>
              </a:solidFill>
            </a:endParaRPr>
          </a:p>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DF638F1-DD5E-4845-B50C-D8EAD66FA52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7385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0035A-FD80-46DF-89C3-C164B8E26758}" type="datetimeFigureOut">
              <a:rPr lang="en-US" smtClean="0">
                <a:solidFill>
                  <a:prstClr val="black">
                    <a:tint val="75000"/>
                  </a:prstClr>
                </a:solidFill>
              </a:rPr>
              <a:pPr/>
              <a:t>10/19/2021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5557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2" y="1498027"/>
            <a:ext cx="8041439" cy="2097259"/>
          </a:xfrm>
        </p:spPr>
        <p:txBody>
          <a:bodyPr anchor="ctr"/>
          <a:lstStyle>
            <a:lvl1pPr algn="r">
              <a:defRPr sz="32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pPr>
              <a:defRPr/>
            </a:pPr>
            <a:fld id="{1A524B24-A1A6-435C-AB2D-5A55E4EBF7E5}" type="slidenum">
              <a:rPr lang="en-US" smtClean="0">
                <a:solidFill>
                  <a:prstClr val="black">
                    <a:tint val="75000"/>
                  </a:prstClr>
                </a:solidFill>
              </a:rPr>
              <a:pPr>
                <a:defRPr/>
              </a:pPr>
              <a:t>‹#›</a:t>
            </a:fld>
            <a:endParaRPr lang="en-US">
              <a:solidFill>
                <a:prstClr val="black">
                  <a:tint val="75000"/>
                </a:prstClr>
              </a:solidFill>
            </a:endParaRPr>
          </a:p>
        </p:txBody>
      </p:sp>
      <p:grpSp>
        <p:nvGrpSpPr>
          <p:cNvPr id="13" name="Group 12"/>
          <p:cNvGrpSpPr/>
          <p:nvPr userDrawn="1"/>
        </p:nvGrpSpPr>
        <p:grpSpPr>
          <a:xfrm>
            <a:off x="234750" y="3410736"/>
            <a:ext cx="3041850" cy="2990064"/>
            <a:chOff x="413763" y="3051681"/>
            <a:chExt cx="3041850" cy="2990064"/>
          </a:xfrm>
        </p:grpSpPr>
        <p:sp>
          <p:nvSpPr>
            <p:cNvPr id="8" name="Freeform 7"/>
            <p:cNvSpPr/>
            <p:nvPr/>
          </p:nvSpPr>
          <p:spPr>
            <a:xfrm rot="20533676">
              <a:off x="584100" y="3148876"/>
              <a:ext cx="2805534" cy="2786253"/>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sp>
          <p:nvSpPr>
            <p:cNvPr id="9" name="Rectangle 8"/>
            <p:cNvSpPr/>
            <p:nvPr/>
          </p:nvSpPr>
          <p:spPr>
            <a:xfrm rot="20533676">
              <a:off x="658266" y="3051681"/>
              <a:ext cx="2797347" cy="2759443"/>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pic>
          <p:nvPicPr>
            <p:cNvPr id="10" name="Picture 9" descr="stickie-shadow.png"/>
            <p:cNvPicPr>
              <a:picLocks noChangeAspect="1"/>
            </p:cNvPicPr>
            <p:nvPr/>
          </p:nvPicPr>
          <p:blipFill>
            <a:blip r:embed="rId2"/>
            <a:stretch>
              <a:fillRect/>
            </a:stretch>
          </p:blipFill>
          <p:spPr>
            <a:xfrm rot="20533676">
              <a:off x="413763" y="3445921"/>
              <a:ext cx="487639" cy="548152"/>
            </a:xfrm>
            <a:prstGeom prst="rect">
              <a:avLst/>
            </a:prstGeom>
          </p:spPr>
        </p:pic>
        <p:pic>
          <p:nvPicPr>
            <p:cNvPr id="11" name="Picture 10" descr="stickie-shadow.png"/>
            <p:cNvPicPr>
              <a:picLocks noChangeAspect="1"/>
            </p:cNvPicPr>
            <p:nvPr/>
          </p:nvPicPr>
          <p:blipFill>
            <a:blip r:embed="rId2"/>
            <a:stretch>
              <a:fillRect/>
            </a:stretch>
          </p:blipFill>
          <p:spPr>
            <a:xfrm rot="15133676">
              <a:off x="1113862" y="5523389"/>
              <a:ext cx="481031" cy="555681"/>
            </a:xfrm>
            <a:prstGeom prst="rect">
              <a:avLst/>
            </a:prstGeom>
          </p:spPr>
        </p:pic>
      </p:grpSp>
      <p:sp>
        <p:nvSpPr>
          <p:cNvPr id="12" name="Text Placeholder 2"/>
          <p:cNvSpPr>
            <a:spLocks noGrp="1"/>
          </p:cNvSpPr>
          <p:nvPr userDrawn="1">
            <p:ph type="body" idx="1"/>
          </p:nvPr>
        </p:nvSpPr>
        <p:spPr>
          <a:xfrm rot="20496665">
            <a:off x="559983" y="3526618"/>
            <a:ext cx="2621251" cy="2525196"/>
          </a:xfrm>
        </p:spPr>
        <p:txBody>
          <a:bodyPr anchor="ctr"/>
          <a:lstStyle>
            <a:lvl1pPr marL="0" indent="0" algn="ctr">
              <a:buNone/>
              <a:defRPr sz="200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45701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97" y="1487115"/>
            <a:ext cx="3008313"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1297" y="3408454"/>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85324DBC-0AE6-4F4E-9D1A-87C9E16B2624}"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درحوادث غیر مترقبه</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289AD8E-1390-40F1-A425-2093AE636C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1904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C44EB778-60E5-4218-BA40-676B100BAD6D}"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FE56FF8-0E72-44E8-AB7D-CBCF5BD8D80B}" type="slidenum">
              <a:rPr lang="en-US" smtClean="0">
                <a:solidFill>
                  <a:prstClr val="black">
                    <a:tint val="75000"/>
                  </a:prstClr>
                </a:solidFill>
              </a:rPr>
              <a:pPr>
                <a:defRPr/>
              </a:pPr>
              <a:t>‹#›</a:t>
            </a:fld>
            <a:endParaRPr lang="en-US">
              <a:solidFill>
                <a:prstClr val="black">
                  <a:tint val="75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8653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972168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a:solidFill>
                  <a:prstClr val="black">
                    <a:tint val="75000"/>
                  </a:prstClr>
                </a:solidFill>
              </a:rPr>
              <a:pPr/>
              <a:t>10/19/2021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547585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1280" y="436565"/>
            <a:ext cx="8041440" cy="935037"/>
          </a:xfr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a:xfrm>
            <a:off x="533401" y="1447802"/>
            <a:ext cx="8039100" cy="45419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pPr>
              <a:defRPr/>
            </a:pPr>
            <a:fld id="{B05C4AB3-52EE-4C3F-A202-C641731FD9A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333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51280" y="6148909"/>
            <a:ext cx="2133600" cy="365125"/>
          </a:xfrm>
          <a:prstGeom prst="rect">
            <a:avLst/>
          </a:prstGeom>
        </p:spPr>
        <p:txBody>
          <a:bodyPr/>
          <a:lstStyle/>
          <a:p>
            <a:pPr>
              <a:defRPr/>
            </a:pPr>
            <a:fld id="{2FE5F792-E768-4B2F-AA18-3FD01CA4A3BF}"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4" name="Footer Placeholder 3"/>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 حوادث غیر مترقبه</a:t>
            </a:r>
            <a:endParaRPr lang="en-US" smtClean="0">
              <a:solidFill>
                <a:prstClr val="black">
                  <a:tint val="75000"/>
                </a:prstClr>
              </a:solidFill>
            </a:endParaRPr>
          </a:p>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EDF638F1-DD5E-4845-B50C-D8EAD66FA52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7386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0035A-FD80-46DF-89C3-C164B8E26758}" type="datetimeFigureOut">
              <a:rPr lang="en-US" smtClean="0">
                <a:solidFill>
                  <a:prstClr val="black">
                    <a:tint val="75000"/>
                  </a:prstClr>
                </a:solidFill>
              </a:rPr>
              <a:pPr/>
              <a:t>10/19/2021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46CEB0F-6F70-4883-991C-25F76AF394E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7034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1282" y="1498027"/>
            <a:ext cx="8041439" cy="2097259"/>
          </a:xfrm>
        </p:spPr>
        <p:txBody>
          <a:bodyPr anchor="ctr"/>
          <a:lstStyle>
            <a:lvl1pPr algn="r">
              <a:defRPr sz="32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pPr>
              <a:defRPr/>
            </a:pPr>
            <a:fld id="{1A524B24-A1A6-435C-AB2D-5A55E4EBF7E5}" type="slidenum">
              <a:rPr lang="en-US" smtClean="0">
                <a:solidFill>
                  <a:prstClr val="black">
                    <a:tint val="75000"/>
                  </a:prstClr>
                </a:solidFill>
              </a:rPr>
              <a:pPr>
                <a:defRPr/>
              </a:pPr>
              <a:t>‹#›</a:t>
            </a:fld>
            <a:endParaRPr lang="en-US">
              <a:solidFill>
                <a:prstClr val="black">
                  <a:tint val="75000"/>
                </a:prstClr>
              </a:solidFill>
            </a:endParaRPr>
          </a:p>
        </p:txBody>
      </p:sp>
      <p:grpSp>
        <p:nvGrpSpPr>
          <p:cNvPr id="13" name="Group 12"/>
          <p:cNvGrpSpPr/>
          <p:nvPr userDrawn="1"/>
        </p:nvGrpSpPr>
        <p:grpSpPr>
          <a:xfrm>
            <a:off x="234750" y="3410736"/>
            <a:ext cx="3041850" cy="2990064"/>
            <a:chOff x="413763" y="3051681"/>
            <a:chExt cx="3041850" cy="2990064"/>
          </a:xfrm>
        </p:grpSpPr>
        <p:sp>
          <p:nvSpPr>
            <p:cNvPr id="8" name="Freeform 7"/>
            <p:cNvSpPr/>
            <p:nvPr/>
          </p:nvSpPr>
          <p:spPr>
            <a:xfrm rot="20533676">
              <a:off x="584100" y="3148876"/>
              <a:ext cx="2805534" cy="2786253"/>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sp>
          <p:nvSpPr>
            <p:cNvPr id="9" name="Rectangle 8"/>
            <p:cNvSpPr/>
            <p:nvPr/>
          </p:nvSpPr>
          <p:spPr>
            <a:xfrm rot="20533676">
              <a:off x="658266" y="3051681"/>
              <a:ext cx="2797347" cy="2759443"/>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solidFill>
                  <a:prstClr val="white"/>
                </a:solidFill>
              </a:endParaRPr>
            </a:p>
          </p:txBody>
        </p:sp>
        <p:pic>
          <p:nvPicPr>
            <p:cNvPr id="10" name="Picture 9" descr="stickie-shadow.png"/>
            <p:cNvPicPr>
              <a:picLocks noChangeAspect="1"/>
            </p:cNvPicPr>
            <p:nvPr/>
          </p:nvPicPr>
          <p:blipFill>
            <a:blip r:embed="rId2"/>
            <a:stretch>
              <a:fillRect/>
            </a:stretch>
          </p:blipFill>
          <p:spPr>
            <a:xfrm rot="20533676">
              <a:off x="413763" y="3445921"/>
              <a:ext cx="487639" cy="548152"/>
            </a:xfrm>
            <a:prstGeom prst="rect">
              <a:avLst/>
            </a:prstGeom>
          </p:spPr>
        </p:pic>
        <p:pic>
          <p:nvPicPr>
            <p:cNvPr id="11" name="Picture 10" descr="stickie-shadow.png"/>
            <p:cNvPicPr>
              <a:picLocks noChangeAspect="1"/>
            </p:cNvPicPr>
            <p:nvPr/>
          </p:nvPicPr>
          <p:blipFill>
            <a:blip r:embed="rId2"/>
            <a:stretch>
              <a:fillRect/>
            </a:stretch>
          </p:blipFill>
          <p:spPr>
            <a:xfrm rot="15133676">
              <a:off x="1113862" y="5523389"/>
              <a:ext cx="481031" cy="555681"/>
            </a:xfrm>
            <a:prstGeom prst="rect">
              <a:avLst/>
            </a:prstGeom>
          </p:spPr>
        </p:pic>
      </p:grpSp>
      <p:sp>
        <p:nvSpPr>
          <p:cNvPr id="12" name="Text Placeholder 2"/>
          <p:cNvSpPr>
            <a:spLocks noGrp="1"/>
          </p:cNvSpPr>
          <p:nvPr userDrawn="1">
            <p:ph type="body" idx="1"/>
          </p:nvPr>
        </p:nvSpPr>
        <p:spPr>
          <a:xfrm rot="20496665">
            <a:off x="559983" y="3526618"/>
            <a:ext cx="2621251" cy="2525196"/>
          </a:xfrm>
        </p:spPr>
        <p:txBody>
          <a:bodyPr anchor="ctr"/>
          <a:lstStyle>
            <a:lvl1pPr marL="0" indent="0" algn="ctr">
              <a:buNone/>
              <a:defRPr sz="2000">
                <a:solidFill>
                  <a:srgbClr val="FF000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71477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1297" y="1487115"/>
            <a:ext cx="3008313" cy="1921339"/>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1297" y="3408454"/>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85324DBC-0AE6-4F4E-9D1A-87C9E16B2624}"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r>
              <a:rPr lang="fa-IR" smtClean="0">
                <a:solidFill>
                  <a:prstClr val="black">
                    <a:tint val="75000"/>
                  </a:prstClr>
                </a:solidFill>
              </a:rPr>
              <a:t>بهداشت محیط درحوادث غیر مترقبه</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289AD8E-1390-40F1-A425-2093AE636C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8174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a:xfrm>
            <a:off x="551280" y="6148909"/>
            <a:ext cx="2133600" cy="365125"/>
          </a:xfrm>
          <a:prstGeom prst="rect">
            <a:avLst/>
          </a:prstGeom>
        </p:spPr>
        <p:txBody>
          <a:bodyPr/>
          <a:lstStyle/>
          <a:p>
            <a:pPr>
              <a:defRPr/>
            </a:pPr>
            <a:fld id="{C44EB778-60E5-4218-BA40-676B100BAD6D}" type="datetimeFigureOut">
              <a:rPr lang="en-US" smtClean="0">
                <a:solidFill>
                  <a:prstClr val="black">
                    <a:tint val="75000"/>
                  </a:prstClr>
                </a:solidFill>
              </a:rPr>
              <a:pPr>
                <a:defRPr/>
              </a:pPr>
              <a:t>10/19/2021</a:t>
            </a:fld>
            <a:endParaRPr lang="en-US">
              <a:solidFill>
                <a:prstClr val="black">
                  <a:tint val="75000"/>
                </a:prstClr>
              </a:solidFill>
            </a:endParaRPr>
          </a:p>
        </p:txBody>
      </p:sp>
      <p:sp>
        <p:nvSpPr>
          <p:cNvPr id="6" name="Footer Placeholder 5"/>
          <p:cNvSpPr>
            <a:spLocks noGrp="1"/>
          </p:cNvSpPr>
          <p:nvPr>
            <p:ph type="ftr" sz="quarter" idx="11"/>
          </p:nvPr>
        </p:nvSpPr>
        <p:spPr>
          <a:xfrm>
            <a:off x="3124200" y="6148909"/>
            <a:ext cx="2895600" cy="365125"/>
          </a:xfrm>
          <a:prstGeom prst="rect">
            <a:avLst/>
          </a:prstGeom>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FE56FF8-0E72-44E8-AB7D-CBCF5BD8D80B}" type="slidenum">
              <a:rPr lang="en-US" smtClean="0">
                <a:solidFill>
                  <a:prstClr val="black">
                    <a:tint val="75000"/>
                  </a:prstClr>
                </a:solidFill>
              </a:rPr>
              <a:pPr>
                <a:defRPr/>
              </a:pPr>
              <a:t>‹#›</a:t>
            </a:fld>
            <a:endParaRPr lang="en-US">
              <a:solidFill>
                <a:prstClr val="black">
                  <a:tint val="75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7665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297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4260153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545830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741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055497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727843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777517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41" y="1535113"/>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41" y="2174875"/>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4"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4"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8" name="Footer Placeholder 7"/>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9" name="Slide Number Placeholder 8"/>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235919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4" name="Footer Placeholder 3"/>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5" name="Slide Number Placeholder 4"/>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95271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3" name="Footer Placeholder 2"/>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4" name="Slide Number Placeholder 3"/>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045334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52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39"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886995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501333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507666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5106"/>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5106"/>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860"/>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60"/>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60"/>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6685828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860"/>
            <a:ext cx="2057400" cy="365125"/>
          </a:xfrm>
          <a:prstGeom prst="rect">
            <a:avLst/>
          </a:prstGeom>
        </p:spPr>
        <p:txBody>
          <a:bodyPr/>
          <a:lstStyle/>
          <a:p>
            <a:pPr algn="l" rtl="0"/>
            <a:fld id="{52C677B7-F3BC-4BF1-8EB1-D860554FFE25}"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028950" y="6356860"/>
            <a:ext cx="30861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457950" y="6356860"/>
            <a:ext cx="2057400" cy="365125"/>
          </a:xfrm>
          <a:prstGeom prst="rect">
            <a:avLst/>
          </a:prstGeom>
        </p:spPr>
        <p:txBody>
          <a:bodyPr/>
          <a:lstStyle/>
          <a:p>
            <a:pPr algn="l" rtl="0"/>
            <a:fld id="{153AAA6C-1A25-4490-A76B-9F55A2D8F974}"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8169169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297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60092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89746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166597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7396"/>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545630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794930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40" y="1535113"/>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40" y="2174875"/>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8" name="Footer Placeholder 7"/>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9" name="Slide Number Placeholder 8"/>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7616074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4" name="Footer Placeholder 3"/>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5" name="Slide Number Placeholder 4"/>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1361505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3" name="Footer Placeholder 2"/>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4" name="Slide Number Placeholder 3"/>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761969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50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38"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3354560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657212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5491936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5095"/>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5095"/>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84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4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4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87025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0816304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846"/>
            <a:ext cx="2057400" cy="365125"/>
          </a:xfrm>
          <a:prstGeom prst="rect">
            <a:avLst/>
          </a:prstGeom>
        </p:spPr>
        <p:txBody>
          <a:bodyPr/>
          <a:lstStyle/>
          <a:p>
            <a:pPr algn="l" rtl="0"/>
            <a:fld id="{52C677B7-F3BC-4BF1-8EB1-D860554FFE25}"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028950" y="6356846"/>
            <a:ext cx="30861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457950" y="6356846"/>
            <a:ext cx="2057400" cy="365125"/>
          </a:xfrm>
          <a:prstGeom prst="rect">
            <a:avLst/>
          </a:prstGeom>
        </p:spPr>
        <p:txBody>
          <a:bodyPr/>
          <a:lstStyle/>
          <a:p>
            <a:pPr algn="l" rtl="0"/>
            <a:fld id="{153AAA6C-1A25-4490-A76B-9F55A2D8F974}"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7960916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297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2873369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3649231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7378"/>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9597396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46951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38" y="1535113"/>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38" y="2174875"/>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1"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1"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8" name="Footer Placeholder 7"/>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9" name="Slide Number Placeholder 8"/>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107344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4" name="Footer Placeholder 3"/>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5" name="Slide Number Placeholder 4"/>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093487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3" name="Footer Placeholder 2"/>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4" name="Slide Number Placeholder 3"/>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3966866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6"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486"/>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36"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9674690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2905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1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126440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64825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5076"/>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5076"/>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828"/>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828"/>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828"/>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2123670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828"/>
            <a:ext cx="2057400" cy="365125"/>
          </a:xfrm>
          <a:prstGeom prst="rect">
            <a:avLst/>
          </a:prstGeom>
        </p:spPr>
        <p:txBody>
          <a:bodyPr/>
          <a:lstStyle/>
          <a:p>
            <a:pPr algn="l" rtl="0"/>
            <a:fld id="{52C677B7-F3BC-4BF1-8EB1-D860554FFE25}"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028950" y="6356828"/>
            <a:ext cx="30861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457950" y="6356828"/>
            <a:ext cx="2057400" cy="365125"/>
          </a:xfrm>
          <a:prstGeom prst="rect">
            <a:avLst/>
          </a:prstGeom>
        </p:spPr>
        <p:txBody>
          <a:bodyPr/>
          <a:lstStyle/>
          <a:p>
            <a:pPr algn="l" rtl="0"/>
            <a:fld id="{153AAA6C-1A25-4490-A76B-9F55A2D8F974}"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698010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297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3272674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715435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7336"/>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7052701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945042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34" y="1535113"/>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34" y="2174875"/>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8" name="Footer Placeholder 7"/>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9" name="Slide Number Placeholder 8"/>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597877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4" name="Footer Placeholder 3"/>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5" name="Slide Number Placeholder 4"/>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699256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3" name="Footer Placeholder 2"/>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4" name="Slide Number Placeholder 3"/>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171505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83026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2"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44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3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5302294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6299050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3713507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5033"/>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5033"/>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8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78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78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504883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786"/>
            <a:ext cx="2057400" cy="365125"/>
          </a:xfrm>
          <a:prstGeom prst="rect">
            <a:avLst/>
          </a:prstGeom>
        </p:spPr>
        <p:txBody>
          <a:bodyPr/>
          <a:lstStyle/>
          <a:p>
            <a:pPr algn="l" rtl="0"/>
            <a:fld id="{52C677B7-F3BC-4BF1-8EB1-D860554FFE25}"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028950" y="6356786"/>
            <a:ext cx="30861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457950" y="6356786"/>
            <a:ext cx="2057400" cy="365125"/>
          </a:xfrm>
          <a:prstGeom prst="rect">
            <a:avLst/>
          </a:prstGeom>
        </p:spPr>
        <p:txBody>
          <a:bodyPr/>
          <a:lstStyle/>
          <a:p>
            <a:pPr algn="l" rtl="0"/>
            <a:fld id="{153AAA6C-1A25-4490-A76B-9F55A2D8F974}"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9781416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2971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13020378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7111914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7286"/>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5" name="Footer Placeholder 4"/>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6" name="Slide Number Placeholder 5"/>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417313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6" name="Footer Placeholder 5"/>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7" name="Slide Number Placeholder 6"/>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23019175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30" y="1535113"/>
            <a:ext cx="40401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30" y="2174875"/>
            <a:ext cx="40401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736"/>
            <a:ext cx="2133600" cy="365125"/>
          </a:xfrm>
          <a:prstGeom prst="rect">
            <a:avLst/>
          </a:prstGeom>
        </p:spPr>
        <p:txBody>
          <a:bodyPr/>
          <a:lstStyle/>
          <a:p>
            <a:pPr algn="l" rtl="0"/>
            <a:fld id="{1D8BD707-D9CF-40AE-B4C6-C98DA3205C09}" type="datetimeFigureOut">
              <a:rPr lang="en-US">
                <a:solidFill>
                  <a:prstClr val="black"/>
                </a:solidFill>
              </a:rPr>
              <a:pPr algn="l" rtl="0"/>
              <a:t>10/19/2021</a:t>
            </a:fld>
            <a:endParaRPr lang="en-US">
              <a:solidFill>
                <a:prstClr val="black"/>
              </a:solidFill>
            </a:endParaRPr>
          </a:p>
        </p:txBody>
      </p:sp>
      <p:sp>
        <p:nvSpPr>
          <p:cNvPr id="8" name="Footer Placeholder 7"/>
          <p:cNvSpPr>
            <a:spLocks noGrp="1"/>
          </p:cNvSpPr>
          <p:nvPr>
            <p:ph type="ftr" sz="quarter" idx="11"/>
          </p:nvPr>
        </p:nvSpPr>
        <p:spPr>
          <a:xfrm>
            <a:off x="3124200" y="6356736"/>
            <a:ext cx="2895600" cy="365125"/>
          </a:xfrm>
          <a:prstGeom prst="rect">
            <a:avLst/>
          </a:prstGeom>
        </p:spPr>
        <p:txBody>
          <a:bodyPr/>
          <a:lstStyle/>
          <a:p>
            <a:pPr algn="l" rtl="0"/>
            <a:endParaRPr lang="en-US">
              <a:solidFill>
                <a:prstClr val="black"/>
              </a:solidFill>
            </a:endParaRPr>
          </a:p>
        </p:txBody>
      </p:sp>
      <p:sp>
        <p:nvSpPr>
          <p:cNvPr id="9" name="Slide Number Placeholder 8"/>
          <p:cNvSpPr>
            <a:spLocks noGrp="1"/>
          </p:cNvSpPr>
          <p:nvPr>
            <p:ph type="sldNum" sz="quarter" idx="12"/>
          </p:nvPr>
        </p:nvSpPr>
        <p:spPr>
          <a:xfrm>
            <a:off x="6553200" y="6356736"/>
            <a:ext cx="2133600" cy="365125"/>
          </a:xfrm>
          <a:prstGeom prst="rect">
            <a:avLst/>
          </a:prstGeom>
        </p:spPr>
        <p:txBody>
          <a:bodyPr/>
          <a:lstStyle/>
          <a:p>
            <a:pPr algn="l" rtl="0"/>
            <a:fld id="{B6F15528-21DE-4FAA-801E-634DDDAF4B2B}" type="slidenum">
              <a:rPr lang="en-US">
                <a:solidFill>
                  <a:prstClr val="black"/>
                </a:solidFill>
              </a:rPr>
              <a:pPr algn="l" rtl="0"/>
              <a:t>‹#›</a:t>
            </a:fld>
            <a:endParaRPr lang="en-US">
              <a:solidFill>
                <a:prstClr val="black"/>
              </a:solidFill>
            </a:endParaRPr>
          </a:p>
        </p:txBody>
      </p:sp>
    </p:spTree>
    <p:extLst>
      <p:ext uri="{BB962C8B-B14F-4D97-AF65-F5344CB8AC3E}">
        <p14:creationId xmlns:p14="http://schemas.microsoft.com/office/powerpoint/2010/main" val="1314336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1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1.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2.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7.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8.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9.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84"/>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ECA9084-F3A8-4FFA-AAED-DB6F144A3F9F}" type="datetimeFigureOut">
              <a:rPr lang="fa-IR" smtClean="0">
                <a:solidFill>
                  <a:prstClr val="black">
                    <a:tint val="75000"/>
                  </a:prstClr>
                </a:solidFill>
              </a:rPr>
              <a:pPr/>
              <a:t>03/13/1443</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84"/>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84"/>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86430FB-C18A-4765-9E8F-D536B5840444}"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875525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52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120924486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52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41998601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52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89823024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A4C7614-15A9-43A8-9E98-106A33ED6C41}" type="datetimeFigureOut">
              <a:rPr lang="en-US" smtClean="0">
                <a:solidFill>
                  <a:prstClr val="black">
                    <a:tint val="75000"/>
                  </a:prstClr>
                </a:solidFill>
              </a:rPr>
              <a:pPr rtl="0"/>
              <a:t>10/19/2021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FED3CB9-049B-4F4F-82D1-8A95299C975C}" type="slidenum">
              <a:rPr lang="en-US" smtClean="0">
                <a:solidFill>
                  <a:prstClr val="black">
                    <a:tint val="75000"/>
                  </a:prstClr>
                </a:solidFill>
              </a:rPr>
              <a:pPr rtl="0"/>
              <a:t>‹#›</a:t>
            </a:fld>
            <a:endParaRPr lang="en-US" dirty="0">
              <a:solidFill>
                <a:prstClr val="black">
                  <a:tint val="75000"/>
                </a:prstClr>
              </a:solidFill>
            </a:endParaRPr>
          </a:p>
        </p:txBody>
      </p:sp>
    </p:spTree>
    <p:extLst>
      <p:ext uri="{BB962C8B-B14F-4D97-AF65-F5344CB8AC3E}">
        <p14:creationId xmlns:p14="http://schemas.microsoft.com/office/powerpoint/2010/main" val="227834957"/>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79" r:id="rId5"/>
    <p:sldLayoutId id="2147483680"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A4C7614-15A9-43A8-9E98-106A33ED6C41}" type="datetimeFigureOut">
              <a:rPr lang="en-US" smtClean="0">
                <a:solidFill>
                  <a:prstClr val="black">
                    <a:tint val="75000"/>
                  </a:prstClr>
                </a:solidFill>
              </a:rPr>
              <a:pPr rtl="0"/>
              <a:t>10/19/2021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FED3CB9-049B-4F4F-82D1-8A95299C975C}" type="slidenum">
              <a:rPr lang="en-US" smtClean="0">
                <a:solidFill>
                  <a:prstClr val="black">
                    <a:tint val="75000"/>
                  </a:prstClr>
                </a:solidFill>
              </a:rPr>
              <a:pPr rtl="0"/>
              <a:t>‹#›</a:t>
            </a:fld>
            <a:endParaRPr lang="en-US" dirty="0">
              <a:solidFill>
                <a:prstClr val="black">
                  <a:tint val="75000"/>
                </a:prstClr>
              </a:solidFill>
            </a:endParaRPr>
          </a:p>
        </p:txBody>
      </p:sp>
    </p:spTree>
    <p:extLst>
      <p:ext uri="{BB962C8B-B14F-4D97-AF65-F5344CB8AC3E}">
        <p14:creationId xmlns:p14="http://schemas.microsoft.com/office/powerpoint/2010/main" val="10484800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A4C7614-15A9-43A8-9E98-106A33ED6C41}" type="datetimeFigureOut">
              <a:rPr lang="en-US" smtClean="0">
                <a:solidFill>
                  <a:prstClr val="black">
                    <a:tint val="75000"/>
                  </a:prstClr>
                </a:solidFill>
              </a:rPr>
              <a:pPr rtl="0"/>
              <a:t>10/19/2021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FED3CB9-049B-4F4F-82D1-8A95299C975C}" type="slidenum">
              <a:rPr lang="en-US" smtClean="0">
                <a:solidFill>
                  <a:prstClr val="black">
                    <a:tint val="75000"/>
                  </a:prstClr>
                </a:solidFill>
              </a:rPr>
              <a:pPr rtl="0"/>
              <a:t>‹#›</a:t>
            </a:fld>
            <a:endParaRPr lang="en-US" dirty="0">
              <a:solidFill>
                <a:prstClr val="black">
                  <a:tint val="75000"/>
                </a:prstClr>
              </a:solidFill>
            </a:endParaRPr>
          </a:p>
        </p:txBody>
      </p:sp>
    </p:spTree>
    <p:extLst>
      <p:ext uri="{BB962C8B-B14F-4D97-AF65-F5344CB8AC3E}">
        <p14:creationId xmlns:p14="http://schemas.microsoft.com/office/powerpoint/2010/main" val="34697368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A4C7614-15A9-43A8-9E98-106A33ED6C41}" type="datetimeFigureOut">
              <a:rPr lang="en-US" smtClean="0">
                <a:solidFill>
                  <a:prstClr val="black">
                    <a:tint val="75000"/>
                  </a:prstClr>
                </a:solidFill>
              </a:rPr>
              <a:pPr rtl="0"/>
              <a:t>10/19/2021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FED3CB9-049B-4F4F-82D1-8A95299C975C}" type="slidenum">
              <a:rPr lang="en-US" smtClean="0">
                <a:solidFill>
                  <a:prstClr val="black">
                    <a:tint val="75000"/>
                  </a:prstClr>
                </a:solidFill>
              </a:rPr>
              <a:pPr rtl="0"/>
              <a:t>‹#›</a:t>
            </a:fld>
            <a:endParaRPr lang="en-US" dirty="0">
              <a:solidFill>
                <a:prstClr val="black">
                  <a:tint val="75000"/>
                </a:prstClr>
              </a:solidFill>
            </a:endParaRPr>
          </a:p>
        </p:txBody>
      </p:sp>
    </p:spTree>
    <p:extLst>
      <p:ext uri="{BB962C8B-B14F-4D97-AF65-F5344CB8AC3E}">
        <p14:creationId xmlns:p14="http://schemas.microsoft.com/office/powerpoint/2010/main" val="28831192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A4C7614-15A9-43A8-9E98-106A33ED6C41}" type="datetimeFigureOut">
              <a:rPr lang="en-US" smtClean="0">
                <a:solidFill>
                  <a:prstClr val="black">
                    <a:tint val="75000"/>
                  </a:prstClr>
                </a:solidFill>
              </a:rPr>
              <a:pPr rtl="0"/>
              <a:t>10/19/2021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EFED3CB9-049B-4F4F-82D1-8A95299C975C}" type="slidenum">
              <a:rPr lang="en-US" smtClean="0">
                <a:solidFill>
                  <a:prstClr val="black">
                    <a:tint val="75000"/>
                  </a:prstClr>
                </a:solidFill>
              </a:rPr>
              <a:pPr rtl="0"/>
              <a:t>‹#›</a:t>
            </a:fld>
            <a:endParaRPr lang="en-US" dirty="0">
              <a:solidFill>
                <a:prstClr val="black">
                  <a:tint val="75000"/>
                </a:prstClr>
              </a:solidFill>
            </a:endParaRPr>
          </a:p>
        </p:txBody>
      </p:sp>
    </p:spTree>
    <p:extLst>
      <p:ext uri="{BB962C8B-B14F-4D97-AF65-F5344CB8AC3E}">
        <p14:creationId xmlns:p14="http://schemas.microsoft.com/office/powerpoint/2010/main" val="138331288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52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356465222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52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34912180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52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srgbClr val="1F497D">
                  <a:lumMod val="60000"/>
                  <a:lumOff val="40000"/>
                </a:srgbClr>
              </a:solidFill>
            </a:endParaRPr>
          </a:p>
        </p:txBody>
      </p:sp>
    </p:spTree>
    <p:extLst>
      <p:ext uri="{BB962C8B-B14F-4D97-AF65-F5344CB8AC3E}">
        <p14:creationId xmlns:p14="http://schemas.microsoft.com/office/powerpoint/2010/main" val="372431381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5.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diagramLayout" Target="../diagrams/layout1.xml"/><Relationship Id="rId11" Type="http://schemas.openxmlformats.org/officeDocument/2006/relationships/image" Target="../media/image8.png"/><Relationship Id="rId5" Type="http://schemas.openxmlformats.org/officeDocument/2006/relationships/diagramData" Target="../diagrams/data1.xml"/><Relationship Id="rId10" Type="http://schemas.openxmlformats.org/officeDocument/2006/relationships/image" Target="../media/image15.gif"/><Relationship Id="rId4" Type="http://schemas.openxmlformats.org/officeDocument/2006/relationships/image" Target="../media/image14.pn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8.png"/><Relationship Id="rId5" Type="http://schemas.openxmlformats.org/officeDocument/2006/relationships/image" Target="../media/image16.gif"/><Relationship Id="rId4" Type="http://schemas.openxmlformats.org/officeDocument/2006/relationships/hyperlink" Target="http://www.presentermedia.com/index.php?target=closeup&amp;id=9609&amp;categoryid=115&amp;maincat=animsp"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8.png"/><Relationship Id="rId5" Type="http://schemas.openxmlformats.org/officeDocument/2006/relationships/image" Target="../media/image17.gif"/><Relationship Id="rId4" Type="http://schemas.openxmlformats.org/officeDocument/2006/relationships/hyperlink" Target="http://www.presentermedia.com/index.php?target=closeup&amp;id=10738&amp;categoryid=115&amp;maincat=animsp"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21.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4.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3.gif"/><Relationship Id="rId5" Type="http://schemas.openxmlformats.org/officeDocument/2006/relationships/hyperlink" Target="http://www.presentermedia.com/index.php?target=closeup&amp;id=9257&amp;categoryid=115&amp;maincat=animsp" TargetMode="External"/><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1.xml"/><Relationship Id="rId7" Type="http://schemas.openxmlformats.org/officeDocument/2006/relationships/image" Target="../media/image27.gif"/><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26.wmf"/><Relationship Id="rId5" Type="http://schemas.openxmlformats.org/officeDocument/2006/relationships/image" Target="../media/image25.jpeg"/><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6.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6.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6.pn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5.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340802"/>
            <a:ext cx="8229600" cy="3777283"/>
          </a:xfrm>
        </p:spPr>
        <p:txBody>
          <a:bodyPr>
            <a:normAutofit/>
          </a:bodyPr>
          <a:lstStyle/>
          <a:p>
            <a:pPr marL="0" indent="0" algn="ctr">
              <a:buNone/>
            </a:pPr>
            <a:r>
              <a:rPr lang="fa-IR" sz="4000" dirty="0">
                <a:cs typeface="B Yagut" panose="00000400000000000000" pitchFamily="2" charset="-78"/>
              </a:rPr>
              <a:t>آسیب پذیری در برابر </a:t>
            </a:r>
            <a:r>
              <a:rPr lang="fa-IR" sz="4000" dirty="0" smtClean="0">
                <a:cs typeface="B Yagut" panose="00000400000000000000" pitchFamily="2" charset="-78"/>
              </a:rPr>
              <a:t>بلایا</a:t>
            </a:r>
          </a:p>
          <a:p>
            <a:pPr marL="0" indent="0" algn="ctr">
              <a:buNone/>
            </a:pPr>
            <a:r>
              <a:rPr lang="fa-IR" sz="6000" b="1" dirty="0" smtClean="0">
                <a:cs typeface="B Yagut" panose="00000400000000000000" pitchFamily="2" charset="-78"/>
              </a:rPr>
              <a:t> </a:t>
            </a:r>
            <a:endParaRPr lang="fa-IR" sz="6000" b="1" dirty="0">
              <a:cs typeface="B Yagut" panose="00000400000000000000" pitchFamily="2" charset="-78"/>
            </a:endParaRPr>
          </a:p>
          <a:p>
            <a:pPr marL="0" indent="0" algn="ctr">
              <a:buNone/>
            </a:pPr>
            <a:r>
              <a:rPr lang="fa-IR" sz="4000" dirty="0" smtClean="0">
                <a:cs typeface="B Yagut" panose="00000400000000000000" pitchFamily="2" charset="-78"/>
              </a:rPr>
              <a:t>مدیریت </a:t>
            </a:r>
            <a:r>
              <a:rPr lang="fa-IR" sz="4000" dirty="0">
                <a:cs typeface="B Yagut" panose="00000400000000000000" pitchFamily="2" charset="-78"/>
              </a:rPr>
              <a:t>خطر بلایا </a:t>
            </a:r>
          </a:p>
          <a:p>
            <a:pPr marL="0" indent="0" algn="ctr">
              <a:buNone/>
            </a:pPr>
            <a:endParaRPr lang="fa-IR" sz="4400" b="1" dirty="0" smtClean="0">
              <a:cs typeface="B Yagut" panose="00000400000000000000" pitchFamily="2" charset="-78"/>
            </a:endParaRPr>
          </a:p>
          <a:p>
            <a:pPr marL="0" indent="0" algn="ctr">
              <a:buNone/>
            </a:pPr>
            <a:endParaRPr lang="fa-IR" sz="4400" dirty="0" smtClean="0">
              <a:cs typeface="B Yagut" panose="00000400000000000000" pitchFamily="2" charset="-78"/>
            </a:endParaRPr>
          </a:p>
        </p:txBody>
      </p:sp>
    </p:spTree>
    <p:extLst>
      <p:ext uri="{BB962C8B-B14F-4D97-AF65-F5344CB8AC3E}">
        <p14:creationId xmlns:p14="http://schemas.microsoft.com/office/powerpoint/2010/main" val="409709125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4638"/>
            <a:ext cx="8229600" cy="792162"/>
          </a:xfrm>
        </p:spPr>
        <p:txBody>
          <a:bodyPr>
            <a:normAutofit/>
          </a:bodyPr>
          <a:lstStyle/>
          <a:p>
            <a:pPr rtl="1" eaLnBrk="1" hangingPunct="1"/>
            <a:r>
              <a:rPr lang="fa-IR" sz="4000" dirty="0">
                <a:cs typeface="B Yagut" panose="00000400000000000000" pitchFamily="2" charset="-78"/>
              </a:rPr>
              <a:t>نابرابری در اثرات سوء بلایا بر سلامتی</a:t>
            </a:r>
            <a:endParaRPr lang="en-US" sz="4000" dirty="0">
              <a:cs typeface="B Yagut" panose="00000400000000000000" pitchFamily="2" charset="-78"/>
            </a:endParaRPr>
          </a:p>
        </p:txBody>
      </p:sp>
      <p:sp>
        <p:nvSpPr>
          <p:cNvPr id="19459" name="Content Placeholder 2"/>
          <p:cNvSpPr>
            <a:spLocks noGrp="1"/>
          </p:cNvSpPr>
          <p:nvPr>
            <p:ph idx="1"/>
          </p:nvPr>
        </p:nvSpPr>
        <p:spPr>
          <a:xfrm>
            <a:off x="107504" y="1556795"/>
            <a:ext cx="8928992" cy="4188371"/>
          </a:xfrm>
        </p:spPr>
        <p:txBody>
          <a:bodyPr/>
          <a:lstStyle/>
          <a:p>
            <a:pPr algn="just"/>
            <a:r>
              <a:rPr lang="fa-IR" sz="2800" dirty="0" smtClean="0">
                <a:solidFill>
                  <a:schemeClr val="tx1"/>
                </a:solidFill>
                <a:cs typeface="B Yagut" panose="00000400000000000000" pitchFamily="2" charset="-78"/>
              </a:rPr>
              <a:t>آسیب بیشتر به گروه های آسیب پذیر</a:t>
            </a:r>
            <a:r>
              <a:rPr lang="fa-IR" sz="2800" dirty="0"/>
              <a:t>اين گروه ها شامل فقرا ، ناتوانان، کهن سالان، کودکان و زنان هستند.</a:t>
            </a:r>
            <a:r>
              <a:rPr lang="fa-IR" sz="2800" dirty="0" smtClean="0">
                <a:solidFill>
                  <a:schemeClr val="tx1"/>
                </a:solidFill>
                <a:cs typeface="B Yagut" panose="00000400000000000000" pitchFamily="2" charset="-78"/>
              </a:rPr>
              <a:t> </a:t>
            </a:r>
          </a:p>
          <a:p>
            <a:r>
              <a:rPr lang="fa-IR" sz="2800" dirty="0" smtClean="0">
                <a:solidFill>
                  <a:schemeClr val="tx1"/>
                </a:solidFill>
                <a:cs typeface="B Yagut" panose="00000400000000000000" pitchFamily="2" charset="-78"/>
              </a:rPr>
              <a:t>آسیب بیشتر به مناطق محروم</a:t>
            </a:r>
          </a:p>
          <a:p>
            <a:r>
              <a:rPr lang="fa-IR" sz="2800" dirty="0">
                <a:cs typeface="B Yagut" panose="00000400000000000000" pitchFamily="2" charset="-78"/>
              </a:rPr>
              <a:t>افراد ساکن ساختمانهای غيرمقاوم نيز در این گروه قرار دارند.</a:t>
            </a:r>
          </a:p>
        </p:txBody>
      </p:sp>
      <p:pic>
        <p:nvPicPr>
          <p:cNvPr id="5" name="Picture 2" descr="C:\Users\Udr\Desktop\زلزله اهر.jpg"/>
          <p:cNvPicPr>
            <a:picLocks noChangeAspect="1" noChangeArrowheads="1"/>
          </p:cNvPicPr>
          <p:nvPr/>
        </p:nvPicPr>
        <p:blipFill>
          <a:blip r:embed="rId4" cstate="print"/>
          <a:srcRect/>
          <a:stretch>
            <a:fillRect/>
          </a:stretch>
        </p:blipFill>
        <p:spPr bwMode="auto">
          <a:xfrm rot="21044066">
            <a:off x="246395" y="3788527"/>
            <a:ext cx="3214710" cy="3009347"/>
          </a:xfrm>
          <a:prstGeom prst="rect">
            <a:avLst/>
          </a:prstGeom>
          <a:noFill/>
          <a:ln w="9525">
            <a:noFill/>
            <a:miter lim="800000"/>
            <a:headEnd/>
            <a:tailEnd/>
          </a:ln>
          <a:scene3d>
            <a:camera prst="orthographicFront"/>
            <a:lightRig rig="threePt" dir="t"/>
          </a:scene3d>
          <a:sp3d>
            <a:bevelT w="152400" h="152400" prst="convex"/>
          </a:sp3d>
        </p:spPr>
      </p:pic>
      <p:pic>
        <p:nvPicPr>
          <p:cNvPr id="6" name="Picture 3" descr="C:\Users\Udr\Desktop\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9586" y="4085365"/>
            <a:ext cx="3275256" cy="2467835"/>
          </a:xfrm>
          <a:prstGeom prst="rect">
            <a:avLst/>
          </a:prstGeom>
          <a:noFill/>
          <a:ln w="9525">
            <a:noFill/>
            <a:miter lim="800000"/>
            <a:headEnd/>
            <a:tailEnd/>
          </a:ln>
          <a:scene3d>
            <a:camera prst="orthographicFront"/>
            <a:lightRig rig="threePt" dir="t"/>
          </a:scene3d>
          <a:sp3d>
            <a:bevelT w="152400" h="152400" prst="convex"/>
          </a:sp3d>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5984631"/>
            <a:ext cx="609600" cy="609600"/>
          </a:xfrm>
          <a:prstGeom prst="rect">
            <a:avLst/>
          </a:prstGeom>
        </p:spPr>
      </p:pic>
    </p:spTree>
    <p:extLst>
      <p:ext uri="{BB962C8B-B14F-4D97-AF65-F5344CB8AC3E}">
        <p14:creationId xmlns:p14="http://schemas.microsoft.com/office/powerpoint/2010/main" val="2166449717"/>
      </p:ext>
    </p:extLst>
  </p:cSld>
  <p:clrMapOvr>
    <a:masterClrMapping/>
  </p:clrMapOvr>
  <mc:AlternateContent xmlns:mc="http://schemas.openxmlformats.org/markup-compatibility/2006" xmlns:p14="http://schemas.microsoft.com/office/powerpoint/2010/main">
    <mc:Choice Requires="p14">
      <p:transition p14:dur="10" advClick="0" advTm="28000"/>
    </mc:Choice>
    <mc:Fallback xmlns="">
      <p:transition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07504" y="228600"/>
            <a:ext cx="9036495" cy="990600"/>
          </a:xfrm>
        </p:spPr>
        <p:txBody>
          <a:bodyPr>
            <a:noAutofit/>
          </a:bodyPr>
          <a:lstStyle/>
          <a:p>
            <a:pPr algn="ctr" rtl="1" eaLnBrk="1" hangingPunct="1"/>
            <a:r>
              <a:rPr lang="fa-IR" sz="2800" dirty="0" smtClean="0">
                <a:cs typeface="B Yagut" panose="00000400000000000000" pitchFamily="2" charset="-78"/>
              </a:rPr>
              <a:t>اثرات سوء بلایا بر سلامتی ایرانیان در یک سال</a:t>
            </a:r>
            <a:endParaRPr lang="en-US" sz="2800" dirty="0" smtClean="0">
              <a:cs typeface="B Yagut" panose="00000400000000000000" pitchFamily="2" charset="-78"/>
            </a:endParaRPr>
          </a:p>
        </p:txBody>
      </p:sp>
      <p:graphicFrame>
        <p:nvGraphicFramePr>
          <p:cNvPr id="5" name="Content Placeholder 4"/>
          <p:cNvGraphicFramePr>
            <a:graphicFrameLocks noGrp="1"/>
          </p:cNvGraphicFramePr>
          <p:nvPr>
            <p:ph sz="quarter" idx="1"/>
          </p:nvPr>
        </p:nvGraphicFramePr>
        <p:xfrm>
          <a:off x="1066801" y="1371602"/>
          <a:ext cx="7620000" cy="4190999"/>
        </p:xfrm>
        <a:graphic>
          <a:graphicData uri="http://schemas.openxmlformats.org/drawingml/2006/table">
            <a:tbl>
              <a:tblPr firstRow="1" bandRow="1">
                <a:tableStyleId>{5C22544A-7EE6-4342-B048-85BDC9FD1C3A}</a:tableStyleId>
              </a:tblPr>
              <a:tblGrid>
                <a:gridCol w="3265714">
                  <a:extLst>
                    <a:ext uri="{9D8B030D-6E8A-4147-A177-3AD203B41FA5}">
                      <a16:colId xmlns:a16="http://schemas.microsoft.com/office/drawing/2014/main" val="20000"/>
                    </a:ext>
                  </a:extLst>
                </a:gridCol>
                <a:gridCol w="4354286">
                  <a:extLst>
                    <a:ext uri="{9D8B030D-6E8A-4147-A177-3AD203B41FA5}">
                      <a16:colId xmlns:a16="http://schemas.microsoft.com/office/drawing/2014/main" val="20001"/>
                    </a:ext>
                  </a:extLst>
                </a:gridCol>
              </a:tblGrid>
              <a:tr h="837568">
                <a:tc>
                  <a:txBody>
                    <a:bodyPr/>
                    <a:lstStyle/>
                    <a:p>
                      <a:pPr algn="ctr" rtl="1"/>
                      <a:r>
                        <a:rPr lang="fa-IR" sz="3200" b="1" dirty="0" smtClean="0">
                          <a:cs typeface="B Mitra" pitchFamily="2" charset="-78"/>
                        </a:rPr>
                        <a:t>تعداد</a:t>
                      </a:r>
                      <a:endParaRPr lang="en-US" sz="3200" b="1" dirty="0">
                        <a:cs typeface="B Mitra" pitchFamily="2" charset="-78"/>
                      </a:endParaRPr>
                    </a:p>
                  </a:txBody>
                  <a:tcPr/>
                </a:tc>
                <a:tc>
                  <a:txBody>
                    <a:bodyPr/>
                    <a:lstStyle/>
                    <a:p>
                      <a:pPr algn="ctr" rtl="1"/>
                      <a:r>
                        <a:rPr lang="fa-IR" sz="3200" b="1" dirty="0" smtClean="0">
                          <a:solidFill>
                            <a:schemeClr val="bg1"/>
                          </a:solidFill>
                          <a:cs typeface="B Mitra" pitchFamily="2" charset="-78"/>
                        </a:rPr>
                        <a:t>پیامد</a:t>
                      </a:r>
                      <a:endParaRPr lang="en-US" sz="3200" b="1" dirty="0">
                        <a:solidFill>
                          <a:schemeClr val="bg1"/>
                        </a:solidFill>
                        <a:cs typeface="B Mitra" pitchFamily="2" charset="-78"/>
                      </a:endParaRPr>
                    </a:p>
                  </a:txBody>
                  <a:tcPr/>
                </a:tc>
                <a:extLst>
                  <a:ext uri="{0D108BD9-81ED-4DB2-BD59-A6C34878D82A}">
                    <a16:rowId xmlns:a16="http://schemas.microsoft.com/office/drawing/2014/main" val="10000"/>
                  </a:ext>
                </a:extLst>
              </a:tr>
              <a:tr h="837568">
                <a:tc>
                  <a:txBody>
                    <a:bodyPr/>
                    <a:lstStyle/>
                    <a:p>
                      <a:pPr algn="ctr" rtl="1"/>
                      <a:r>
                        <a:rPr lang="fa-IR" sz="2400" b="1" dirty="0" smtClean="0">
                          <a:cs typeface="B Mitra" pitchFamily="2" charset="-78"/>
                        </a:rPr>
                        <a:t>250</a:t>
                      </a:r>
                      <a:endParaRPr lang="en-US" sz="2400" b="1" dirty="0">
                        <a:cs typeface="B Mitra" pitchFamily="2" charset="-78"/>
                      </a:endParaRPr>
                    </a:p>
                  </a:txBody>
                  <a:tcPr/>
                </a:tc>
                <a:tc>
                  <a:txBody>
                    <a:bodyPr/>
                    <a:lstStyle/>
                    <a:p>
                      <a:pPr algn="ctr" rtl="1"/>
                      <a:r>
                        <a:rPr lang="fa-IR" sz="2400" b="1" dirty="0" smtClean="0">
                          <a:cs typeface="B Mitra" pitchFamily="2" charset="-78"/>
                        </a:rPr>
                        <a:t>وقوع </a:t>
                      </a:r>
                      <a:r>
                        <a:rPr lang="fa-IR" sz="2400" b="1" baseline="0" dirty="0" smtClean="0">
                          <a:cs typeface="B Mitra" pitchFamily="2" charset="-78"/>
                        </a:rPr>
                        <a:t>مخاطره طبیعی </a:t>
                      </a:r>
                      <a:endParaRPr lang="en-US" sz="2400" b="1" dirty="0">
                        <a:cs typeface="B Mitra" pitchFamily="2" charset="-78"/>
                      </a:endParaRPr>
                    </a:p>
                  </a:txBody>
                  <a:tcPr/>
                </a:tc>
                <a:extLst>
                  <a:ext uri="{0D108BD9-81ED-4DB2-BD59-A6C34878D82A}">
                    <a16:rowId xmlns:a16="http://schemas.microsoft.com/office/drawing/2014/main" val="10001"/>
                  </a:ext>
                </a:extLst>
              </a:tr>
              <a:tr h="837568">
                <a:tc>
                  <a:txBody>
                    <a:bodyPr/>
                    <a:lstStyle/>
                    <a:p>
                      <a:pPr algn="ctr" rtl="1"/>
                      <a:r>
                        <a:rPr lang="fa-IR" sz="2400" b="1" dirty="0" smtClean="0">
                          <a:cs typeface="B Mitra" pitchFamily="2" charset="-78"/>
                        </a:rPr>
                        <a:t>3000 نفر</a:t>
                      </a:r>
                      <a:endParaRPr lang="en-US" sz="2400" b="1" dirty="0">
                        <a:cs typeface="B Mitra" pitchFamily="2" charset="-78"/>
                      </a:endParaRPr>
                    </a:p>
                  </a:txBody>
                  <a:tcPr/>
                </a:tc>
                <a:tc>
                  <a:txBody>
                    <a:bodyPr/>
                    <a:lstStyle/>
                    <a:p>
                      <a:pPr algn="ctr" rtl="1"/>
                      <a:r>
                        <a:rPr lang="fa-IR" sz="2400" b="1" dirty="0" smtClean="0">
                          <a:cs typeface="B Mitra" pitchFamily="2" charset="-78"/>
                        </a:rPr>
                        <a:t>مرگ</a:t>
                      </a:r>
                      <a:endParaRPr lang="en-US" sz="2400" b="1" dirty="0">
                        <a:cs typeface="B Mitra" pitchFamily="2" charset="-78"/>
                      </a:endParaRPr>
                    </a:p>
                  </a:txBody>
                  <a:tcPr/>
                </a:tc>
                <a:extLst>
                  <a:ext uri="{0D108BD9-81ED-4DB2-BD59-A6C34878D82A}">
                    <a16:rowId xmlns:a16="http://schemas.microsoft.com/office/drawing/2014/main" val="10002"/>
                  </a:ext>
                </a:extLst>
              </a:tr>
              <a:tr h="837568">
                <a:tc>
                  <a:txBody>
                    <a:bodyPr/>
                    <a:lstStyle/>
                    <a:p>
                      <a:pPr algn="ctr" rtl="1"/>
                      <a:r>
                        <a:rPr lang="fa-IR" sz="2400" b="1" dirty="0" smtClean="0">
                          <a:cs typeface="B Mitra" pitchFamily="2" charset="-78"/>
                        </a:rPr>
                        <a:t>9000 نفر</a:t>
                      </a:r>
                      <a:endParaRPr lang="en-US" sz="2400" b="1" dirty="0">
                        <a:cs typeface="B Mitra" pitchFamily="2" charset="-78"/>
                      </a:endParaRPr>
                    </a:p>
                  </a:txBody>
                  <a:tcPr/>
                </a:tc>
                <a:tc>
                  <a:txBody>
                    <a:bodyPr/>
                    <a:lstStyle/>
                    <a:p>
                      <a:pPr algn="ctr" rtl="1"/>
                      <a:r>
                        <a:rPr lang="fa-IR" sz="2400" b="1" dirty="0" smtClean="0">
                          <a:cs typeface="B Mitra" pitchFamily="2" charset="-78"/>
                        </a:rPr>
                        <a:t>مصدوم</a:t>
                      </a:r>
                      <a:endParaRPr lang="en-US" sz="2400" b="1" dirty="0">
                        <a:cs typeface="B Mitra" pitchFamily="2" charset="-78"/>
                      </a:endParaRPr>
                    </a:p>
                  </a:txBody>
                  <a:tcPr/>
                </a:tc>
                <a:extLst>
                  <a:ext uri="{0D108BD9-81ED-4DB2-BD59-A6C34878D82A}">
                    <a16:rowId xmlns:a16="http://schemas.microsoft.com/office/drawing/2014/main" val="10003"/>
                  </a:ext>
                </a:extLst>
              </a:tr>
              <a:tr h="840727">
                <a:tc>
                  <a:txBody>
                    <a:bodyPr/>
                    <a:lstStyle/>
                    <a:p>
                      <a:pPr algn="ctr" rtl="1"/>
                      <a:r>
                        <a:rPr lang="fa-IR" sz="2400" b="1" dirty="0" smtClean="0">
                          <a:cs typeface="B Mitra" pitchFamily="2" charset="-78"/>
                        </a:rPr>
                        <a:t>حداقل 8</a:t>
                      </a:r>
                      <a:r>
                        <a:rPr lang="fa-IR" sz="2400" b="1" baseline="0" dirty="0" smtClean="0">
                          <a:cs typeface="B Mitra" pitchFamily="2" charset="-78"/>
                        </a:rPr>
                        <a:t> میلیارد تومان </a:t>
                      </a:r>
                      <a:endParaRPr lang="en-US" sz="2400" b="1" dirty="0">
                        <a:cs typeface="B Mitra" pitchFamily="2" charset="-78"/>
                      </a:endParaRPr>
                    </a:p>
                  </a:txBody>
                  <a:tcPr/>
                </a:tc>
                <a:tc>
                  <a:txBody>
                    <a:bodyPr/>
                    <a:lstStyle/>
                    <a:p>
                      <a:pPr algn="ctr" rtl="1"/>
                      <a:r>
                        <a:rPr lang="fa-IR" sz="2400" b="1" dirty="0" smtClean="0">
                          <a:cs typeface="B Mitra" pitchFamily="2" charset="-78"/>
                        </a:rPr>
                        <a:t>بار اقتصادی ”فقط مصدومین فیزیکی“</a:t>
                      </a:r>
                      <a:endParaRPr lang="en-US" sz="2400" b="1" dirty="0">
                        <a:cs typeface="B Mitra" pitchFamily="2" charset="-78"/>
                      </a:endParaRPr>
                    </a:p>
                  </a:txBody>
                  <a:tcPr/>
                </a:tc>
                <a:extLst>
                  <a:ext uri="{0D108BD9-81ED-4DB2-BD59-A6C34878D82A}">
                    <a16:rowId xmlns:a16="http://schemas.microsoft.com/office/drawing/2014/main" val="10004"/>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6172200"/>
            <a:ext cx="609600" cy="609600"/>
          </a:xfrm>
          <a:prstGeom prst="rect">
            <a:avLst/>
          </a:prstGeom>
        </p:spPr>
      </p:pic>
    </p:spTree>
    <p:extLst>
      <p:ext uri="{BB962C8B-B14F-4D97-AF65-F5344CB8AC3E}">
        <p14:creationId xmlns:p14="http://schemas.microsoft.com/office/powerpoint/2010/main" val="2806852828"/>
      </p:ext>
    </p:extLst>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827584" y="2060848"/>
            <a:ext cx="8136904" cy="2114550"/>
          </a:xfrm>
        </p:spPr>
        <p:txBody>
          <a:bodyPr>
            <a:normAutofit/>
          </a:bodyPr>
          <a:lstStyle/>
          <a:p>
            <a:pPr marL="517525" indent="-517525" algn="ctr" rtl="1" eaLnBrk="1" hangingPunct="1">
              <a:buNone/>
            </a:pPr>
            <a:r>
              <a:rPr lang="fa-IR" sz="2800" dirty="0" smtClean="0">
                <a:latin typeface="Mitra" pitchFamily="2" charset="-78"/>
                <a:cs typeface="B Yagut" panose="00000400000000000000" pitchFamily="2" charset="-78"/>
              </a:rPr>
              <a:t>احتمال وقوع و پیامدهای ناشی از یک پدیده</a:t>
            </a:r>
            <a:endParaRPr lang="en-US" sz="2800" dirty="0" smtClean="0">
              <a:latin typeface="Mitra" pitchFamily="2" charset="-78"/>
              <a:cs typeface="B Yagut" panose="00000400000000000000" pitchFamily="2" charset="-78"/>
            </a:endParaRPr>
          </a:p>
        </p:txBody>
      </p:sp>
      <p:sp>
        <p:nvSpPr>
          <p:cNvPr id="9" name="Rectangle 2"/>
          <p:cNvSpPr txBox="1">
            <a:spLocks noChangeArrowheads="1"/>
          </p:cNvSpPr>
          <p:nvPr/>
        </p:nvSpPr>
        <p:spPr bwMode="auto">
          <a:xfrm>
            <a:off x="3229751" y="228600"/>
            <a:ext cx="3633788" cy="1143000"/>
          </a:xfrm>
          <a:prstGeom prst="rect">
            <a:avLst/>
          </a:prstGeom>
          <a:noFill/>
          <a:ln w="9525">
            <a:noFill/>
            <a:miter lim="800000"/>
            <a:headEnd/>
            <a:tailEnd/>
          </a:ln>
        </p:spPr>
        <p:txBody>
          <a:bodyPr anchor="ctr"/>
          <a:lstStyle/>
          <a:p>
            <a:pPr algn="ctr">
              <a:defRPr/>
            </a:pPr>
            <a:r>
              <a:rPr lang="fa-IR" sz="4000" kern="0" dirty="0" smtClean="0">
                <a:effectLst>
                  <a:outerShdw blurRad="38100" dist="38100" dir="2700000" algn="tl">
                    <a:srgbClr val="000000">
                      <a:alpha val="43137"/>
                    </a:srgbClr>
                  </a:outerShdw>
                </a:effectLst>
                <a:latin typeface="Times New Roman" pitchFamily="18" charset="0"/>
                <a:cs typeface="B Yagut" panose="00000400000000000000" pitchFamily="2" charset="-78"/>
              </a:rPr>
              <a:t>خطر</a:t>
            </a:r>
            <a:endParaRPr lang="en-US" sz="4000" kern="0" dirty="0">
              <a:effectLst>
                <a:outerShdw blurRad="38100" dist="38100" dir="2700000" algn="tl">
                  <a:srgbClr val="000000">
                    <a:alpha val="43137"/>
                  </a:srgbClr>
                </a:outerShdw>
              </a:effectLst>
              <a:latin typeface="Times New Roman" pitchFamily="18" charset="0"/>
              <a:cs typeface="B Yagut" panose="00000400000000000000" pitchFamily="2" charset="-78"/>
            </a:endParaRPr>
          </a:p>
        </p:txBody>
      </p:sp>
      <p:pic>
        <p:nvPicPr>
          <p:cNvPr id="6" name="Picture 2" descr="C:\Users\Udr\Desktop\Risk.jpg"/>
          <p:cNvPicPr>
            <a:picLocks noChangeAspect="1" noChangeArrowheads="1"/>
          </p:cNvPicPr>
          <p:nvPr/>
        </p:nvPicPr>
        <p:blipFill>
          <a:blip r:embed="rId4" cstate="print"/>
          <a:srcRect/>
          <a:stretch>
            <a:fillRect/>
          </a:stretch>
        </p:blipFill>
        <p:spPr bwMode="auto">
          <a:xfrm>
            <a:off x="2438400" y="3573050"/>
            <a:ext cx="4298032" cy="2551955"/>
          </a:xfrm>
          <a:prstGeom prst="rect">
            <a:avLst/>
          </a:prstGeom>
          <a:noFill/>
        </p:spPr>
      </p:pic>
      <p:pic>
        <p:nvPicPr>
          <p:cNvPr id="2" name="1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857829" y="7162800"/>
            <a:ext cx="609600" cy="609600"/>
          </a:xfrm>
          <a:prstGeom prst="rect">
            <a:avLst/>
          </a:prstGeom>
        </p:spPr>
      </p:pic>
    </p:spTree>
    <p:extLst>
      <p:ext uri="{BB962C8B-B14F-4D97-AF65-F5344CB8AC3E}">
        <p14:creationId xmlns:p14="http://schemas.microsoft.com/office/powerpoint/2010/main" val="1706222362"/>
      </p:ext>
    </p:extLst>
  </p:cSld>
  <p:clrMapOvr>
    <a:masterClrMapping/>
  </p:clrMapOvr>
  <mc:AlternateContent xmlns:mc="http://schemas.openxmlformats.org/markup-compatibility/2006" xmlns:p14="http://schemas.microsoft.com/office/powerpoint/2010/main">
    <mc:Choice Requires="p14">
      <p:transition p14:dur="10" advClick="0" advTm="29000"/>
    </mc:Choice>
    <mc:Fallback xmlns="">
      <p:transition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95536" y="404698"/>
            <a:ext cx="8640960" cy="5803925"/>
          </a:xfrm>
          <a:prstGeom prst="rect">
            <a:avLst/>
          </a:prstGeom>
        </p:spPr>
        <p:txBody>
          <a:bodyPr vert="horz" lIns="91440" tIns="45720" rIns="91440" bIns="45720" rtlCol="1">
            <a:noAutofit/>
          </a:bodyPr>
          <a:lst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rtl="0">
              <a:buNone/>
              <a:defRPr/>
            </a:pPr>
            <a:r>
              <a:rPr lang="en-US" altLang="ar-SA" sz="2800" dirty="0" smtClean="0">
                <a:solidFill>
                  <a:schemeClr val="accent5">
                    <a:lumMod val="25000"/>
                  </a:schemeClr>
                </a:solidFill>
                <a:latin typeface="Times New Roman" pitchFamily="18" charset="0"/>
                <a:cs typeface="B Yagut" panose="00000400000000000000" pitchFamily="2" charset="-78"/>
              </a:rPr>
              <a:t>Risk Management</a:t>
            </a:r>
            <a:r>
              <a:rPr lang="fa-IR" altLang="ar-SA" sz="2800"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Yagut" panose="00000400000000000000" pitchFamily="2" charset="-78"/>
              </a:rPr>
              <a:t>		</a:t>
            </a:r>
            <a:r>
              <a:rPr lang="fa-IR" altLang="ar-SA" sz="2800" dirty="0" smtClean="0">
                <a:solidFill>
                  <a:schemeClr val="accent5">
                    <a:lumMod val="25000"/>
                  </a:schemeClr>
                </a:solidFill>
                <a:latin typeface="Times New Roman" pitchFamily="18" charset="0"/>
                <a:cs typeface="B Yagut" panose="00000400000000000000" pitchFamily="2" charset="-78"/>
              </a:rPr>
              <a:t>   مدیریت خطر</a:t>
            </a:r>
            <a:endParaRPr lang="en-US" altLang="ar-SA" sz="2800" dirty="0" smtClean="0">
              <a:solidFill>
                <a:schemeClr val="accent5">
                  <a:lumMod val="25000"/>
                </a:schemeClr>
              </a:solidFill>
              <a:latin typeface="Times New Roman" pitchFamily="18" charset="0"/>
              <a:cs typeface="B Yagut" panose="00000400000000000000" pitchFamily="2" charset="-78"/>
            </a:endParaRPr>
          </a:p>
          <a:p>
            <a:pPr marL="0" indent="0" algn="l" rtl="0">
              <a:buNone/>
              <a:defRPr/>
            </a:pPr>
            <a:r>
              <a:rPr lang="en-US" altLang="ar-SA" sz="2800" dirty="0" smtClean="0">
                <a:solidFill>
                  <a:schemeClr val="accent5">
                    <a:lumMod val="25000"/>
                  </a:schemeClr>
                </a:solidFill>
                <a:latin typeface="Times New Roman" pitchFamily="18" charset="0"/>
                <a:cs typeface="B Yagut" panose="00000400000000000000" pitchFamily="2" charset="-78"/>
              </a:rPr>
              <a:t>Risk Identification</a:t>
            </a:r>
            <a:r>
              <a:rPr lang="fa-IR" altLang="ar-SA" sz="2800" dirty="0" smtClean="0">
                <a:solidFill>
                  <a:schemeClr val="accent5">
                    <a:lumMod val="25000"/>
                  </a:schemeClr>
                </a:solidFill>
                <a:latin typeface="Times New Roman" pitchFamily="18" charset="0"/>
                <a:cs typeface="B Yagut" panose="00000400000000000000" pitchFamily="2" charset="-78"/>
              </a:rPr>
              <a:t>		 شناسایی خطر		 </a:t>
            </a:r>
            <a:endParaRPr lang="en-US" altLang="ar-SA" sz="2800" dirty="0" smtClean="0">
              <a:solidFill>
                <a:schemeClr val="accent5">
                  <a:lumMod val="25000"/>
                </a:schemeClr>
              </a:solidFill>
              <a:latin typeface="Times New Roman" pitchFamily="18" charset="0"/>
              <a:cs typeface="B Yagut" panose="00000400000000000000" pitchFamily="2" charset="-78"/>
            </a:endParaRPr>
          </a:p>
          <a:p>
            <a:pPr marL="0" indent="0" algn="l" rtl="0">
              <a:buNone/>
              <a:defRPr/>
            </a:pPr>
            <a:r>
              <a:rPr lang="en-US" altLang="ar-SA" sz="2800" dirty="0" smtClean="0">
                <a:solidFill>
                  <a:schemeClr val="accent5">
                    <a:lumMod val="25000"/>
                  </a:schemeClr>
                </a:solidFill>
                <a:latin typeface="Times New Roman" pitchFamily="18" charset="0"/>
                <a:cs typeface="B Yagut" panose="00000400000000000000" pitchFamily="2" charset="-78"/>
              </a:rPr>
              <a:t>Risk Analysis</a:t>
            </a:r>
            <a:r>
              <a:rPr lang="fa-IR" altLang="ar-SA" sz="2800" dirty="0" smtClean="0">
                <a:solidFill>
                  <a:schemeClr val="accent5">
                    <a:lumMod val="25000"/>
                  </a:schemeClr>
                </a:solidFill>
                <a:latin typeface="Times New Roman" pitchFamily="18" charset="0"/>
                <a:cs typeface="B Yagut" panose="00000400000000000000" pitchFamily="2" charset="-78"/>
              </a:rPr>
              <a:t>		 تحلیل خطر</a:t>
            </a:r>
            <a:endParaRPr lang="en-US" altLang="ar-SA" sz="2800" dirty="0" smtClean="0">
              <a:solidFill>
                <a:schemeClr val="accent5">
                  <a:lumMod val="25000"/>
                </a:schemeClr>
              </a:solidFill>
              <a:latin typeface="Times New Roman" pitchFamily="18" charset="0"/>
              <a:cs typeface="B Yagut" panose="00000400000000000000" pitchFamily="2" charset="-78"/>
            </a:endParaRPr>
          </a:p>
          <a:p>
            <a:pPr marL="0" indent="0" algn="l" rtl="0">
              <a:buNone/>
              <a:defRPr/>
            </a:pPr>
            <a:r>
              <a:rPr lang="en-US" altLang="ar-SA" sz="2800" dirty="0" smtClean="0">
                <a:solidFill>
                  <a:schemeClr val="accent5">
                    <a:lumMod val="25000"/>
                  </a:schemeClr>
                </a:solidFill>
                <a:latin typeface="Times New Roman" pitchFamily="18" charset="0"/>
                <a:cs typeface="B Yagut" panose="00000400000000000000" pitchFamily="2" charset="-78"/>
              </a:rPr>
              <a:t>Risk Perception</a:t>
            </a:r>
            <a:r>
              <a:rPr lang="fa-IR" altLang="ar-SA" sz="2800" dirty="0" smtClean="0">
                <a:solidFill>
                  <a:schemeClr val="accent5">
                    <a:lumMod val="25000"/>
                  </a:schemeClr>
                </a:solidFill>
                <a:latin typeface="Times New Roman" pitchFamily="18" charset="0"/>
                <a:cs typeface="B Yagut" panose="00000400000000000000" pitchFamily="2" charset="-78"/>
              </a:rPr>
              <a:t>		درک از خطر</a:t>
            </a:r>
            <a:endParaRPr lang="en-US" altLang="ar-SA" sz="2800" dirty="0" smtClean="0">
              <a:solidFill>
                <a:schemeClr val="accent5">
                  <a:lumMod val="25000"/>
                </a:schemeClr>
              </a:solidFill>
              <a:latin typeface="Times New Roman" pitchFamily="18" charset="0"/>
              <a:cs typeface="B Yagut" panose="00000400000000000000" pitchFamily="2" charset="-78"/>
            </a:endParaRPr>
          </a:p>
          <a:p>
            <a:pPr marL="0" indent="0" algn="l" rtl="0">
              <a:buNone/>
              <a:defRPr/>
            </a:pPr>
            <a:r>
              <a:rPr lang="en-US" altLang="ar-SA" sz="2800" dirty="0" smtClean="0">
                <a:solidFill>
                  <a:schemeClr val="accent5">
                    <a:lumMod val="25000"/>
                  </a:schemeClr>
                </a:solidFill>
                <a:latin typeface="Times New Roman" pitchFamily="18" charset="0"/>
                <a:cs typeface="B Yagut" panose="00000400000000000000" pitchFamily="2" charset="-78"/>
              </a:rPr>
              <a:t>Risk Assessment</a:t>
            </a:r>
            <a:r>
              <a:rPr lang="fa-IR" altLang="ar-SA" sz="2800" dirty="0" smtClean="0">
                <a:solidFill>
                  <a:schemeClr val="accent5">
                    <a:lumMod val="25000"/>
                  </a:schemeClr>
                </a:solidFill>
                <a:latin typeface="Times New Roman" pitchFamily="18" charset="0"/>
                <a:cs typeface="B Yagut" panose="00000400000000000000" pitchFamily="2" charset="-78"/>
              </a:rPr>
              <a:t>		 ارزیابی خطر</a:t>
            </a:r>
            <a:endParaRPr lang="en-US" altLang="ar-SA" sz="2800" dirty="0" smtClean="0">
              <a:solidFill>
                <a:schemeClr val="accent5">
                  <a:lumMod val="25000"/>
                </a:schemeClr>
              </a:solidFill>
              <a:latin typeface="Times New Roman" pitchFamily="18" charset="0"/>
              <a:cs typeface="B Yagut" panose="00000400000000000000" pitchFamily="2" charset="-78"/>
            </a:endParaRPr>
          </a:p>
          <a:p>
            <a:pPr marL="0" indent="0" algn="l" rtl="0">
              <a:buNone/>
              <a:defRPr/>
            </a:pPr>
            <a:r>
              <a:rPr lang="en-US" altLang="ar-SA" sz="2800" dirty="0" smtClean="0">
                <a:solidFill>
                  <a:schemeClr val="accent5">
                    <a:lumMod val="25000"/>
                  </a:schemeClr>
                </a:solidFill>
                <a:latin typeface="Times New Roman" pitchFamily="18" charset="0"/>
                <a:cs typeface="B Yagut" panose="00000400000000000000" pitchFamily="2" charset="-78"/>
              </a:rPr>
              <a:t>Risk Acceptance</a:t>
            </a:r>
            <a:r>
              <a:rPr lang="fa-IR" altLang="ar-SA" sz="2800" dirty="0" smtClean="0">
                <a:solidFill>
                  <a:schemeClr val="accent5">
                    <a:lumMod val="25000"/>
                  </a:schemeClr>
                </a:solidFill>
                <a:latin typeface="Times New Roman" pitchFamily="18" charset="0"/>
                <a:cs typeface="B Yagut" panose="00000400000000000000" pitchFamily="2" charset="-78"/>
              </a:rPr>
              <a:t>		قبول خطر</a:t>
            </a:r>
            <a:endParaRPr lang="en-US" altLang="ar-SA" sz="2800" dirty="0" smtClean="0">
              <a:solidFill>
                <a:schemeClr val="accent5">
                  <a:lumMod val="25000"/>
                </a:schemeClr>
              </a:solidFill>
              <a:latin typeface="Times New Roman" pitchFamily="18" charset="0"/>
              <a:cs typeface="B Yagut" panose="00000400000000000000" pitchFamily="2" charset="-78"/>
            </a:endParaRPr>
          </a:p>
          <a:p>
            <a:pPr marL="0" indent="0" algn="l" rtl="0">
              <a:buNone/>
              <a:defRPr/>
            </a:pPr>
            <a:r>
              <a:rPr lang="en-US" altLang="ar-SA" sz="2800" dirty="0" smtClean="0">
                <a:solidFill>
                  <a:schemeClr val="accent5">
                    <a:lumMod val="25000"/>
                  </a:schemeClr>
                </a:solidFill>
                <a:latin typeface="Times New Roman" pitchFamily="18" charset="0"/>
                <a:cs typeface="B Yagut" panose="00000400000000000000" pitchFamily="2" charset="-78"/>
              </a:rPr>
              <a:t>Risk Reduction</a:t>
            </a:r>
            <a:r>
              <a:rPr lang="fa-IR" altLang="ar-SA" sz="2800" dirty="0" smtClean="0">
                <a:solidFill>
                  <a:schemeClr val="accent5">
                    <a:lumMod val="25000"/>
                  </a:schemeClr>
                </a:solidFill>
                <a:latin typeface="Times New Roman" pitchFamily="18" charset="0"/>
                <a:cs typeface="B Yagut" panose="00000400000000000000" pitchFamily="2" charset="-78"/>
              </a:rPr>
              <a:t>		کاهش خطر</a:t>
            </a:r>
            <a:endParaRPr lang="en-US" altLang="ar-SA" sz="2800" dirty="0" smtClean="0">
              <a:solidFill>
                <a:schemeClr val="accent5">
                  <a:lumMod val="25000"/>
                </a:schemeClr>
              </a:solidFill>
              <a:latin typeface="Times New Roman" pitchFamily="18" charset="0"/>
              <a:cs typeface="B Yagut" panose="00000400000000000000" pitchFamily="2" charset="-78"/>
            </a:endParaRPr>
          </a:p>
          <a:p>
            <a:pPr marL="0" indent="0" algn="l" rtl="0">
              <a:buNone/>
              <a:defRPr/>
            </a:pPr>
            <a:r>
              <a:rPr lang="en-US" altLang="ar-SA" sz="2800" dirty="0" smtClean="0">
                <a:solidFill>
                  <a:schemeClr val="accent5">
                    <a:lumMod val="25000"/>
                  </a:schemeClr>
                </a:solidFill>
                <a:latin typeface="Times New Roman" pitchFamily="18" charset="0"/>
                <a:cs typeface="B Yagut" panose="00000400000000000000" pitchFamily="2" charset="-78"/>
              </a:rPr>
              <a:t>Risk Communication</a:t>
            </a:r>
            <a:r>
              <a:rPr lang="fa-IR" altLang="ar-SA" sz="2800" dirty="0" smtClean="0">
                <a:solidFill>
                  <a:schemeClr val="accent5">
                    <a:lumMod val="25000"/>
                  </a:schemeClr>
                </a:solidFill>
                <a:latin typeface="Times New Roman" pitchFamily="18" charset="0"/>
                <a:cs typeface="B Yagut" panose="00000400000000000000" pitchFamily="2" charset="-78"/>
              </a:rPr>
              <a:t>اطلاع رسانی خطر        </a:t>
            </a:r>
            <a:endParaRPr lang="en-US" altLang="ar-SA" sz="2800" dirty="0" smtClean="0">
              <a:solidFill>
                <a:schemeClr val="accent5">
                  <a:lumMod val="25000"/>
                </a:schemeClr>
              </a:solidFill>
              <a:latin typeface="Times New Roman" pitchFamily="18" charset="0"/>
              <a:cs typeface="B Yagut" panose="00000400000000000000" pitchFamily="2" charset="-78"/>
            </a:endParaRPr>
          </a:p>
          <a:p>
            <a:pPr marL="0" indent="0" algn="l" rtl="0">
              <a:buNone/>
              <a:defRPr/>
            </a:pPr>
            <a:r>
              <a:rPr lang="en-US" altLang="ar-SA" sz="2800" dirty="0" smtClean="0">
                <a:solidFill>
                  <a:schemeClr val="accent5">
                    <a:lumMod val="25000"/>
                  </a:schemeClr>
                </a:solidFill>
                <a:latin typeface="Times New Roman" pitchFamily="18" charset="0"/>
                <a:cs typeface="B Yagut" panose="00000400000000000000" pitchFamily="2" charset="-78"/>
              </a:rPr>
              <a:t>Risk Transfer</a:t>
            </a:r>
            <a:r>
              <a:rPr lang="fa-IR" altLang="ar-SA" sz="2800"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Yagut" panose="00000400000000000000" pitchFamily="2" charset="-78"/>
              </a:rPr>
              <a:t>		 </a:t>
            </a:r>
            <a:r>
              <a:rPr lang="fa-IR" altLang="ar-SA" sz="2800" dirty="0" smtClean="0">
                <a:solidFill>
                  <a:schemeClr val="accent5">
                    <a:lumMod val="25000"/>
                  </a:schemeClr>
                </a:solidFill>
                <a:latin typeface="Times New Roman" pitchFamily="18" charset="0"/>
                <a:cs typeface="B Yagut" panose="00000400000000000000" pitchFamily="2" charset="-78"/>
              </a:rPr>
              <a:t>جابجایی خطر </a:t>
            </a:r>
            <a:r>
              <a:rPr lang="fa-IR" altLang="ar-SA" sz="2800"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Yagut" panose="00000400000000000000" pitchFamily="2" charset="-78"/>
              </a:rPr>
              <a:t>	</a:t>
            </a:r>
            <a:r>
              <a:rPr lang="en-US" altLang="ar-SA" sz="2800"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Yagut" panose="00000400000000000000" pitchFamily="2" charset="-78"/>
              </a:rPr>
              <a:t/>
            </a:r>
            <a:br>
              <a:rPr lang="en-US" altLang="ar-SA" sz="2800"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Yagut" panose="00000400000000000000" pitchFamily="2" charset="-78"/>
              </a:rPr>
            </a:br>
            <a:r>
              <a:rPr lang="en-US" altLang="ar-SA" sz="2800" b="1"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Yagut" panose="00000400000000000000" pitchFamily="2" charset="-78"/>
              </a:rPr>
              <a:t/>
            </a:r>
            <a:br>
              <a:rPr lang="en-US" altLang="ar-SA" sz="2800" b="1"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Yagut" panose="00000400000000000000" pitchFamily="2" charset="-78"/>
              </a:rPr>
            </a:br>
            <a:r>
              <a:rPr lang="en-US" altLang="ar-SA" sz="2800" b="1"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Mitra" pitchFamily="2" charset="-78"/>
              </a:rPr>
              <a:t/>
            </a:r>
            <a:br>
              <a:rPr lang="en-US" altLang="ar-SA" sz="2800" b="1"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Mitra" pitchFamily="2" charset="-78"/>
              </a:rPr>
            </a:br>
            <a:r>
              <a:rPr lang="en-US" altLang="ar-SA" sz="2800" b="1"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Mitra" pitchFamily="2" charset="-78"/>
              </a:rPr>
              <a:t/>
            </a:r>
            <a:br>
              <a:rPr lang="en-US" altLang="ar-SA" sz="2800" b="1"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Mitra" pitchFamily="2" charset="-78"/>
              </a:rPr>
            </a:br>
            <a:r>
              <a:rPr lang="en-US" altLang="ar-SA" sz="2800" b="1"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Mitra" pitchFamily="2" charset="-78"/>
              </a:rPr>
              <a:t/>
            </a:r>
            <a:br>
              <a:rPr lang="en-US" altLang="ar-SA" sz="2800" b="1"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Mitra" pitchFamily="2" charset="-78"/>
              </a:rPr>
            </a:br>
            <a:endParaRPr lang="fa-IR" altLang="ar-SA" sz="2800" b="1" dirty="0" smtClean="0">
              <a:solidFill>
                <a:schemeClr val="accent5">
                  <a:lumMod val="25000"/>
                </a:schemeClr>
              </a:solidFill>
              <a:effectLst>
                <a:outerShdw blurRad="38100" dist="38100" dir="2700000" algn="tl">
                  <a:srgbClr val="000000">
                    <a:alpha val="43137"/>
                  </a:srgbClr>
                </a:outerShdw>
              </a:effectLst>
              <a:latin typeface="Times New Roman" pitchFamily="18" charset="0"/>
              <a:cs typeface="B Mitra" pitchFamily="2" charset="-78"/>
            </a:endParaRPr>
          </a:p>
        </p:txBody>
      </p:sp>
      <p:pic>
        <p:nvPicPr>
          <p:cNvPr id="2" name="1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304800" y="7184571"/>
            <a:ext cx="609600" cy="609600"/>
          </a:xfrm>
          <a:prstGeom prst="rect">
            <a:avLst/>
          </a:prstGeom>
        </p:spPr>
      </p:pic>
    </p:spTree>
    <p:extLst>
      <p:ext uri="{BB962C8B-B14F-4D97-AF65-F5344CB8AC3E}">
        <p14:creationId xmlns:p14="http://schemas.microsoft.com/office/powerpoint/2010/main" val="387259712"/>
      </p:ext>
    </p:extLst>
  </p:cSld>
  <p:clrMapOvr>
    <a:masterClrMapping/>
  </p:clrMapOvr>
  <mc:AlternateContent xmlns:mc="http://schemas.openxmlformats.org/markup-compatibility/2006" xmlns:p14="http://schemas.microsoft.com/office/powerpoint/2010/main">
    <mc:Choice Requires="p14">
      <p:transition p14:dur="10" advClick="0" advTm="35000"/>
    </mc:Choice>
    <mc:Fallback xmlns="">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AutoShape 3"/>
          <p:cNvSpPr>
            <a:spLocks noChangeArrowheads="1"/>
          </p:cNvSpPr>
          <p:nvPr/>
        </p:nvSpPr>
        <p:spPr bwMode="auto">
          <a:xfrm>
            <a:off x="3371070" y="162361"/>
            <a:ext cx="2736131" cy="1511276"/>
          </a:xfrm>
          <a:prstGeom prst="irregularSeal1">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sz="2800" b="1" dirty="0" smtClean="0">
                <a:solidFill>
                  <a:prstClr val="white"/>
                </a:solidFill>
                <a:effectLst>
                  <a:outerShdw blurRad="38100" dist="38100" dir="2700000" algn="tl">
                    <a:srgbClr val="000000">
                      <a:alpha val="43137"/>
                    </a:srgbClr>
                  </a:outerShdw>
                </a:effectLst>
              </a:rPr>
              <a:t>DISASTER</a:t>
            </a:r>
            <a:endParaRPr lang="en-US" sz="2800" b="1" dirty="0">
              <a:solidFill>
                <a:prstClr val="white"/>
              </a:solidFill>
              <a:effectLst>
                <a:outerShdw blurRad="38100" dist="38100" dir="2700000" algn="tl">
                  <a:srgbClr val="000000">
                    <a:alpha val="43137"/>
                  </a:srgbClr>
                </a:outerShdw>
              </a:effectLst>
            </a:endParaRPr>
          </a:p>
        </p:txBody>
      </p:sp>
      <p:sp>
        <p:nvSpPr>
          <p:cNvPr id="171019" name="Line 11"/>
          <p:cNvSpPr>
            <a:spLocks noChangeShapeType="1"/>
          </p:cNvSpPr>
          <p:nvPr/>
        </p:nvSpPr>
        <p:spPr bwMode="auto">
          <a:xfrm>
            <a:off x="7308850" y="1008039"/>
            <a:ext cx="0" cy="2735262"/>
          </a:xfrm>
          <a:prstGeom prst="line">
            <a:avLst/>
          </a:prstGeom>
          <a:noFill/>
          <a:ln w="9525">
            <a:noFill/>
            <a:round/>
            <a:headEnd/>
            <a:tailEnd/>
          </a:ln>
        </p:spPr>
        <p:txBody>
          <a:bodyPr anchor="ctr"/>
          <a:lstStyle/>
          <a:p>
            <a:endParaRPr lang="en-US">
              <a:solidFill>
                <a:prstClr val="black"/>
              </a:solidFill>
            </a:endParaRPr>
          </a:p>
        </p:txBody>
      </p:sp>
      <p:sp>
        <p:nvSpPr>
          <p:cNvPr id="171020" name="Line 12"/>
          <p:cNvSpPr>
            <a:spLocks noChangeShapeType="1"/>
          </p:cNvSpPr>
          <p:nvPr/>
        </p:nvSpPr>
        <p:spPr bwMode="auto">
          <a:xfrm>
            <a:off x="8388350" y="1079510"/>
            <a:ext cx="0" cy="2519363"/>
          </a:xfrm>
          <a:prstGeom prst="line">
            <a:avLst/>
          </a:prstGeom>
          <a:noFill/>
          <a:ln w="9525">
            <a:noFill/>
            <a:round/>
            <a:headEnd/>
            <a:tailEnd type="triangle" w="med" len="med"/>
          </a:ln>
        </p:spPr>
        <p:txBody>
          <a:bodyPr anchor="ctr"/>
          <a:lstStyle/>
          <a:p>
            <a:endParaRPr lang="en-US">
              <a:solidFill>
                <a:prstClr val="black"/>
              </a:solidFill>
            </a:endParaRPr>
          </a:p>
        </p:txBody>
      </p:sp>
      <p:sp>
        <p:nvSpPr>
          <p:cNvPr id="171021" name="Line 13"/>
          <p:cNvSpPr>
            <a:spLocks noChangeShapeType="1"/>
          </p:cNvSpPr>
          <p:nvPr/>
        </p:nvSpPr>
        <p:spPr bwMode="auto">
          <a:xfrm>
            <a:off x="7380288" y="1008039"/>
            <a:ext cx="0" cy="1871662"/>
          </a:xfrm>
          <a:prstGeom prst="line">
            <a:avLst/>
          </a:prstGeom>
          <a:noFill/>
          <a:ln w="9525">
            <a:noFill/>
            <a:round/>
            <a:headEnd/>
            <a:tailEnd/>
          </a:ln>
        </p:spPr>
        <p:txBody>
          <a:bodyPr anchor="ctr"/>
          <a:lstStyle/>
          <a:p>
            <a:endParaRPr lang="en-US">
              <a:solidFill>
                <a:prstClr val="black"/>
              </a:solidFill>
            </a:endParaRPr>
          </a:p>
        </p:txBody>
      </p:sp>
      <p:sp>
        <p:nvSpPr>
          <p:cNvPr id="171022" name="Line 14"/>
          <p:cNvSpPr>
            <a:spLocks noChangeShapeType="1"/>
          </p:cNvSpPr>
          <p:nvPr/>
        </p:nvSpPr>
        <p:spPr bwMode="auto">
          <a:xfrm>
            <a:off x="7380288" y="1008039"/>
            <a:ext cx="0" cy="1871662"/>
          </a:xfrm>
          <a:prstGeom prst="line">
            <a:avLst/>
          </a:prstGeom>
          <a:noFill/>
          <a:ln w="9525">
            <a:noFill/>
            <a:round/>
            <a:headEnd/>
            <a:tailEnd type="triangle" w="med" len="med"/>
          </a:ln>
        </p:spPr>
        <p:txBody>
          <a:bodyPr anchor="ctr"/>
          <a:lstStyle/>
          <a:p>
            <a:endParaRPr lang="en-US">
              <a:solidFill>
                <a:prstClr val="black"/>
              </a:solidFill>
            </a:endParaRPr>
          </a:p>
        </p:txBody>
      </p:sp>
      <p:sp>
        <p:nvSpPr>
          <p:cNvPr id="171058" name="Line 50"/>
          <p:cNvSpPr>
            <a:spLocks noChangeShapeType="1"/>
          </p:cNvSpPr>
          <p:nvPr/>
        </p:nvSpPr>
        <p:spPr bwMode="auto">
          <a:xfrm>
            <a:off x="7596188" y="1295376"/>
            <a:ext cx="0" cy="936625"/>
          </a:xfrm>
          <a:prstGeom prst="line">
            <a:avLst/>
          </a:prstGeom>
          <a:noFill/>
          <a:ln w="9525">
            <a:noFill/>
            <a:round/>
            <a:headEnd/>
            <a:tailEnd type="triangle" w="med" len="med"/>
          </a:ln>
        </p:spPr>
        <p:txBody>
          <a:bodyPr anchor="ctr"/>
          <a:lstStyle/>
          <a:p>
            <a:endParaRPr lang="en-US">
              <a:solidFill>
                <a:prstClr val="black"/>
              </a:solidFill>
            </a:endParaRPr>
          </a:p>
        </p:txBody>
      </p:sp>
      <p:sp>
        <p:nvSpPr>
          <p:cNvPr id="171059" name="AutoShape 51"/>
          <p:cNvSpPr>
            <a:spLocks noChangeArrowheads="1"/>
          </p:cNvSpPr>
          <p:nvPr/>
        </p:nvSpPr>
        <p:spPr bwMode="auto">
          <a:xfrm>
            <a:off x="7308850" y="1366817"/>
            <a:ext cx="215900" cy="865187"/>
          </a:xfrm>
          <a:prstGeom prst="downArrow">
            <a:avLst>
              <a:gd name="adj1" fmla="val 50000"/>
              <a:gd name="adj2" fmla="val 100184"/>
            </a:avLst>
          </a:prstGeom>
          <a:noFill/>
          <a:ln w="9525" algn="ctr">
            <a:noFill/>
            <a:miter lim="800000"/>
            <a:headEnd/>
            <a:tailEnd/>
          </a:ln>
        </p:spPr>
        <p:txBody>
          <a:bodyPr wrap="none" anchor="ctr"/>
          <a:lstStyle/>
          <a:p>
            <a:endParaRPr lang="fa-IR">
              <a:solidFill>
                <a:prstClr val="black"/>
              </a:solidFill>
            </a:endParaRPr>
          </a:p>
        </p:txBody>
      </p:sp>
      <p:sp>
        <p:nvSpPr>
          <p:cNvPr id="2" name="Striped Right Arrow 1"/>
          <p:cNvSpPr/>
          <p:nvPr/>
        </p:nvSpPr>
        <p:spPr>
          <a:xfrm>
            <a:off x="402772" y="0"/>
            <a:ext cx="2590800" cy="1524000"/>
          </a:xfrm>
          <a:prstGeom prst="stripedRightArrow">
            <a:avLst>
              <a:gd name="adj1" fmla="val 64483"/>
              <a:gd name="adj2" fmla="val 50000"/>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000" b="1" i="1" dirty="0">
                <a:solidFill>
                  <a:prstClr val="white"/>
                </a:solidFill>
                <a:effectLst>
                  <a:outerShdw blurRad="38100" dist="38100" dir="2700000" algn="tl">
                    <a:srgbClr val="000000">
                      <a:alpha val="43137"/>
                    </a:srgbClr>
                  </a:outerShdw>
                </a:effectLst>
              </a:rPr>
              <a:t>VULNERABILITY</a:t>
            </a:r>
            <a:endParaRPr lang="fa-IR" sz="2000" dirty="0">
              <a:solidFill>
                <a:prstClr val="white"/>
              </a:solidFill>
              <a:effectLst>
                <a:outerShdw blurRad="38100" dist="38100" dir="2700000" algn="tl">
                  <a:srgbClr val="000000">
                    <a:alpha val="43137"/>
                  </a:srgbClr>
                </a:outerShdw>
              </a:effectLst>
            </a:endParaRPr>
          </a:p>
        </p:txBody>
      </p:sp>
      <p:sp>
        <p:nvSpPr>
          <p:cNvPr id="38" name="Striped Right Arrow 37"/>
          <p:cNvSpPr/>
          <p:nvPr/>
        </p:nvSpPr>
        <p:spPr>
          <a:xfrm flipH="1">
            <a:off x="6439349" y="0"/>
            <a:ext cx="2362200" cy="1524000"/>
          </a:xfrm>
          <a:prstGeom prst="stripedRightArrow">
            <a:avLst>
              <a:gd name="adj1" fmla="val 64483"/>
              <a:gd name="adj2" fmla="val 50000"/>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2800" b="1" i="1" dirty="0">
                <a:solidFill>
                  <a:prstClr val="white"/>
                </a:solidFill>
                <a:effectLst>
                  <a:outerShdw blurRad="38100" dist="38100" dir="2700000" algn="tl">
                    <a:srgbClr val="000000">
                      <a:alpha val="43137"/>
                    </a:srgbClr>
                  </a:outerShdw>
                </a:effectLst>
              </a:rPr>
              <a:t>HAZARD</a:t>
            </a:r>
            <a:endParaRPr lang="fa-IR" sz="2800" dirty="0">
              <a:solidFill>
                <a:prstClr val="white"/>
              </a:solidFill>
              <a:effectLst>
                <a:outerShdw blurRad="38100" dist="38100" dir="2700000" algn="tl">
                  <a:srgbClr val="000000">
                    <a:alpha val="43137"/>
                  </a:srgbClr>
                </a:outerShdw>
              </a:effectLst>
            </a:endParaRPr>
          </a:p>
        </p:txBody>
      </p:sp>
      <p:sp>
        <p:nvSpPr>
          <p:cNvPr id="3" name="Rectangle 2"/>
          <p:cNvSpPr/>
          <p:nvPr/>
        </p:nvSpPr>
        <p:spPr>
          <a:xfrm>
            <a:off x="7239000" y="1673638"/>
            <a:ext cx="1797495" cy="5067730"/>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spcBef>
                <a:spcPct val="50000"/>
              </a:spcBef>
            </a:pPr>
            <a:r>
              <a:rPr lang="fa-IR" sz="2400" b="1" i="1" dirty="0" smtClean="0">
                <a:solidFill>
                  <a:srgbClr val="FF3300"/>
                </a:solidFill>
                <a:effectLst>
                  <a:outerShdw blurRad="38100" dist="38100" dir="2700000" algn="tl">
                    <a:srgbClr val="000000">
                      <a:alpha val="43137"/>
                    </a:srgbClr>
                  </a:outerShdw>
                </a:effectLst>
                <a:cs typeface="B Yagut" panose="00000400000000000000" pitchFamily="2" charset="-78"/>
              </a:rPr>
              <a:t>عوامل آغازگر</a:t>
            </a:r>
          </a:p>
          <a:p>
            <a:pPr algn="ctr">
              <a:spcBef>
                <a:spcPct val="50000"/>
              </a:spcBef>
            </a:pPr>
            <a:r>
              <a:rPr lang="fa-IR" sz="2400" b="1" dirty="0">
                <a:solidFill>
                  <a:prstClr val="black"/>
                </a:solidFill>
                <a:cs typeface="B Yagut" panose="00000400000000000000" pitchFamily="2" charset="-78"/>
              </a:rPr>
              <a:t>زلزله</a:t>
            </a:r>
          </a:p>
          <a:p>
            <a:pPr algn="ctr">
              <a:spcBef>
                <a:spcPct val="50000"/>
              </a:spcBef>
            </a:pPr>
            <a:r>
              <a:rPr lang="fa-IR" sz="2400" b="1" dirty="0">
                <a:solidFill>
                  <a:prstClr val="black"/>
                </a:solidFill>
                <a:cs typeface="B Yagut" panose="00000400000000000000" pitchFamily="2" charset="-78"/>
              </a:rPr>
              <a:t>طوفان </a:t>
            </a:r>
          </a:p>
          <a:p>
            <a:pPr algn="ctr">
              <a:spcBef>
                <a:spcPct val="50000"/>
              </a:spcBef>
            </a:pPr>
            <a:r>
              <a:rPr lang="fa-IR" sz="2400" b="1" dirty="0">
                <a:solidFill>
                  <a:prstClr val="black"/>
                </a:solidFill>
                <a:cs typeface="B Yagut" panose="00000400000000000000" pitchFamily="2" charset="-78"/>
              </a:rPr>
              <a:t>سیل</a:t>
            </a:r>
          </a:p>
          <a:p>
            <a:pPr algn="ctr">
              <a:spcBef>
                <a:spcPct val="50000"/>
              </a:spcBef>
            </a:pPr>
            <a:r>
              <a:rPr lang="fa-IR" sz="2400" b="1" dirty="0">
                <a:solidFill>
                  <a:prstClr val="black"/>
                </a:solidFill>
                <a:cs typeface="B Yagut" panose="00000400000000000000" pitchFamily="2" charset="-78"/>
              </a:rPr>
              <a:t>رانش زمین</a:t>
            </a:r>
          </a:p>
          <a:p>
            <a:pPr algn="ctr">
              <a:spcBef>
                <a:spcPct val="50000"/>
              </a:spcBef>
            </a:pPr>
            <a:r>
              <a:rPr lang="fa-IR" sz="2400" b="1" dirty="0">
                <a:solidFill>
                  <a:prstClr val="black"/>
                </a:solidFill>
                <a:cs typeface="B Yagut" panose="00000400000000000000" pitchFamily="2" charset="-78"/>
              </a:rPr>
              <a:t>آتشفشان</a:t>
            </a:r>
          </a:p>
          <a:p>
            <a:pPr algn="ctr">
              <a:spcBef>
                <a:spcPct val="50000"/>
              </a:spcBef>
            </a:pPr>
            <a:r>
              <a:rPr lang="fa-IR" sz="2400" b="1" dirty="0">
                <a:solidFill>
                  <a:prstClr val="black"/>
                </a:solidFill>
                <a:cs typeface="B Yagut" panose="00000400000000000000" pitchFamily="2" charset="-78"/>
              </a:rPr>
              <a:t>خشکسالی</a:t>
            </a:r>
          </a:p>
          <a:p>
            <a:pPr algn="ctr">
              <a:spcBef>
                <a:spcPct val="50000"/>
              </a:spcBef>
            </a:pPr>
            <a:r>
              <a:rPr lang="fa-IR" sz="2400" b="1" dirty="0">
                <a:solidFill>
                  <a:prstClr val="black"/>
                </a:solidFill>
                <a:cs typeface="B Yagut" panose="00000400000000000000" pitchFamily="2" charset="-78"/>
              </a:rPr>
              <a:t>جنگ</a:t>
            </a:r>
          </a:p>
          <a:p>
            <a:pPr algn="ctr">
              <a:spcBef>
                <a:spcPct val="50000"/>
              </a:spcBef>
            </a:pPr>
            <a:r>
              <a:rPr lang="fa-IR" sz="2400" b="1" dirty="0">
                <a:solidFill>
                  <a:prstClr val="black"/>
                </a:solidFill>
                <a:cs typeface="B Yagut" panose="00000400000000000000" pitchFamily="2" charset="-78"/>
              </a:rPr>
              <a:t>بحرانهای </a:t>
            </a:r>
            <a:r>
              <a:rPr lang="fa-IR" sz="2400" b="1" dirty="0" smtClean="0">
                <a:solidFill>
                  <a:prstClr val="black"/>
                </a:solidFill>
                <a:cs typeface="B Yagut" panose="00000400000000000000" pitchFamily="2" charset="-78"/>
              </a:rPr>
              <a:t>اقتصادی</a:t>
            </a:r>
            <a:endParaRPr lang="fa-IR" sz="2400" b="1" i="1" dirty="0" smtClean="0">
              <a:solidFill>
                <a:prstClr val="black"/>
              </a:solidFill>
              <a:cs typeface="B Yagut" panose="00000400000000000000" pitchFamily="2" charset="-78"/>
            </a:endParaRPr>
          </a:p>
        </p:txBody>
      </p:sp>
      <p:sp>
        <p:nvSpPr>
          <p:cNvPr id="40" name="Rectangle 39"/>
          <p:cNvSpPr/>
          <p:nvPr/>
        </p:nvSpPr>
        <p:spPr>
          <a:xfrm>
            <a:off x="4114800" y="1799410"/>
            <a:ext cx="2133600" cy="4941958"/>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lnSpc>
                <a:spcPct val="150000"/>
              </a:lnSpc>
              <a:spcBef>
                <a:spcPct val="50000"/>
              </a:spcBef>
            </a:pPr>
            <a:r>
              <a:rPr lang="fa-IR" sz="2400" b="1" i="1" dirty="0">
                <a:solidFill>
                  <a:srgbClr val="FF0000"/>
                </a:solidFill>
                <a:effectLst>
                  <a:outerShdw blurRad="38100" dist="38100" dir="2700000" algn="tl">
                    <a:srgbClr val="000000">
                      <a:alpha val="43137"/>
                    </a:srgbClr>
                  </a:outerShdw>
                </a:effectLst>
                <a:cs typeface="B Yagut" panose="00000400000000000000" pitchFamily="2" charset="-78"/>
              </a:rPr>
              <a:t>وضعیت غیر ایمن</a:t>
            </a:r>
          </a:p>
          <a:p>
            <a:pPr algn="ctr">
              <a:lnSpc>
                <a:spcPct val="150000"/>
              </a:lnSpc>
              <a:spcBef>
                <a:spcPct val="50000"/>
              </a:spcBef>
            </a:pPr>
            <a:r>
              <a:rPr lang="fa-IR" sz="2400" b="1" dirty="0">
                <a:solidFill>
                  <a:prstClr val="black"/>
                </a:solidFill>
                <a:cs typeface="B Yagut" panose="00000400000000000000" pitchFamily="2" charset="-78"/>
              </a:rPr>
              <a:t>محیط فیزیکی ناپایدارو آسیب </a:t>
            </a:r>
            <a:r>
              <a:rPr lang="fa-IR" sz="2400" b="1" dirty="0" smtClean="0">
                <a:solidFill>
                  <a:prstClr val="black"/>
                </a:solidFill>
                <a:cs typeface="B Yagut" panose="00000400000000000000" pitchFamily="2" charset="-78"/>
              </a:rPr>
              <a:t>پذیر</a:t>
            </a:r>
          </a:p>
          <a:p>
            <a:pPr algn="ctr">
              <a:lnSpc>
                <a:spcPct val="150000"/>
              </a:lnSpc>
              <a:spcBef>
                <a:spcPct val="50000"/>
              </a:spcBef>
            </a:pPr>
            <a:r>
              <a:rPr lang="fa-IR" sz="2400" b="1" dirty="0" smtClean="0">
                <a:solidFill>
                  <a:prstClr val="black"/>
                </a:solidFill>
                <a:cs typeface="B Yagut" panose="00000400000000000000" pitchFamily="2" charset="-78"/>
              </a:rPr>
              <a:t>وضعیت </a:t>
            </a:r>
            <a:r>
              <a:rPr lang="fa-IR" sz="2400" b="1" dirty="0">
                <a:solidFill>
                  <a:prstClr val="black"/>
                </a:solidFill>
                <a:cs typeface="B Yagut" panose="00000400000000000000" pitchFamily="2" charset="-78"/>
              </a:rPr>
              <a:t>اقتصادی ناپایدار مانند درآمد پایین</a:t>
            </a:r>
            <a:endParaRPr lang="en-US" sz="2400" b="1" dirty="0">
              <a:solidFill>
                <a:prstClr val="black"/>
              </a:solidFill>
              <a:cs typeface="B Yagut" panose="00000400000000000000" pitchFamily="2" charset="-78"/>
            </a:endParaRPr>
          </a:p>
        </p:txBody>
      </p:sp>
      <p:sp>
        <p:nvSpPr>
          <p:cNvPr id="42" name="Rectangle 41"/>
          <p:cNvSpPr/>
          <p:nvPr/>
        </p:nvSpPr>
        <p:spPr>
          <a:xfrm>
            <a:off x="2057401" y="1799410"/>
            <a:ext cx="1981200" cy="4941958"/>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spcBef>
                <a:spcPct val="50000"/>
              </a:spcBef>
            </a:pPr>
            <a:r>
              <a:rPr lang="fa-IR" sz="2400" b="1" i="1" dirty="0">
                <a:solidFill>
                  <a:srgbClr val="FF0000"/>
                </a:solidFill>
                <a:effectLst>
                  <a:outerShdw blurRad="38100" dist="38100" dir="2700000" algn="tl">
                    <a:srgbClr val="000000">
                      <a:alpha val="43137"/>
                    </a:srgbClr>
                  </a:outerShdw>
                </a:effectLst>
                <a:cs typeface="B Yagut" panose="00000400000000000000" pitchFamily="2" charset="-78"/>
              </a:rPr>
              <a:t>عوامل پویایی</a:t>
            </a:r>
          </a:p>
          <a:p>
            <a:pPr algn="ctr">
              <a:spcBef>
                <a:spcPct val="50000"/>
              </a:spcBef>
            </a:pPr>
            <a:r>
              <a:rPr lang="fa-IR" sz="2400" b="1" dirty="0">
                <a:solidFill>
                  <a:prstClr val="black"/>
                </a:solidFill>
                <a:cs typeface="B Yagut" panose="00000400000000000000" pitchFamily="2" charset="-78"/>
              </a:rPr>
              <a:t>فقدان آموزش</a:t>
            </a:r>
          </a:p>
          <a:p>
            <a:pPr algn="ctr">
              <a:spcBef>
                <a:spcPct val="50000"/>
              </a:spcBef>
            </a:pPr>
            <a:r>
              <a:rPr lang="fa-IR" sz="2400" b="1" dirty="0">
                <a:solidFill>
                  <a:prstClr val="black"/>
                </a:solidFill>
                <a:cs typeface="B Yagut" panose="00000400000000000000" pitchFamily="2" charset="-78"/>
              </a:rPr>
              <a:t>فقدان مهارتهای خاص</a:t>
            </a:r>
          </a:p>
          <a:p>
            <a:pPr algn="ctr">
              <a:spcBef>
                <a:spcPct val="50000"/>
              </a:spcBef>
            </a:pPr>
            <a:r>
              <a:rPr lang="fa-IR" sz="2400" b="1" dirty="0">
                <a:solidFill>
                  <a:prstClr val="black"/>
                </a:solidFill>
                <a:cs typeface="B Yagut" panose="00000400000000000000" pitchFamily="2" charset="-78"/>
              </a:rPr>
              <a:t>عدم سرمایه گذاری</a:t>
            </a:r>
          </a:p>
          <a:p>
            <a:pPr algn="ctr">
              <a:spcBef>
                <a:spcPct val="50000"/>
              </a:spcBef>
            </a:pPr>
            <a:r>
              <a:rPr lang="fa-IR" sz="2400" b="1" dirty="0">
                <a:solidFill>
                  <a:prstClr val="black"/>
                </a:solidFill>
                <a:cs typeface="B Yagut" panose="00000400000000000000" pitchFamily="2" charset="-78"/>
              </a:rPr>
              <a:t>پراکندگی جمعیت</a:t>
            </a:r>
          </a:p>
          <a:p>
            <a:pPr algn="ctr">
              <a:spcBef>
                <a:spcPct val="50000"/>
              </a:spcBef>
            </a:pPr>
            <a:r>
              <a:rPr lang="fa-IR" sz="2400" b="1" dirty="0">
                <a:solidFill>
                  <a:prstClr val="black"/>
                </a:solidFill>
                <a:cs typeface="B Yagut" panose="00000400000000000000" pitchFamily="2" charset="-78"/>
              </a:rPr>
              <a:t>شهرنشینی</a:t>
            </a:r>
            <a:endParaRPr lang="en-US" sz="2400" b="1" dirty="0">
              <a:solidFill>
                <a:prstClr val="black"/>
              </a:solidFill>
              <a:cs typeface="B Yagut" panose="00000400000000000000" pitchFamily="2" charset="-78"/>
            </a:endParaRPr>
          </a:p>
          <a:p>
            <a:pPr algn="ctr">
              <a:spcBef>
                <a:spcPct val="50000"/>
              </a:spcBef>
            </a:pPr>
            <a:endParaRPr lang="fa-IR" b="1" i="1" dirty="0" smtClean="0">
              <a:solidFill>
                <a:prstClr val="black"/>
              </a:solidFill>
              <a:cs typeface="B Mitra" pitchFamily="2" charset="-78"/>
            </a:endParaRPr>
          </a:p>
        </p:txBody>
      </p:sp>
      <p:sp>
        <p:nvSpPr>
          <p:cNvPr id="43" name="Rectangle 42"/>
          <p:cNvSpPr/>
          <p:nvPr/>
        </p:nvSpPr>
        <p:spPr>
          <a:xfrm>
            <a:off x="152400" y="1799410"/>
            <a:ext cx="1828800" cy="4941958"/>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spcBef>
                <a:spcPct val="50000"/>
              </a:spcBef>
            </a:pPr>
            <a:endParaRPr lang="fa-IR" sz="2400" b="1" i="1" dirty="0" smtClean="0">
              <a:solidFill>
                <a:srgbClr val="FF0000"/>
              </a:solidFill>
              <a:effectLst>
                <a:outerShdw blurRad="38100" dist="38100" dir="2700000" algn="tl">
                  <a:srgbClr val="000000">
                    <a:alpha val="43137"/>
                  </a:srgbClr>
                </a:outerShdw>
              </a:effectLst>
              <a:cs typeface="B Yagut" panose="00000400000000000000" pitchFamily="2" charset="-78"/>
            </a:endParaRPr>
          </a:p>
          <a:p>
            <a:pPr algn="ctr">
              <a:spcBef>
                <a:spcPct val="50000"/>
              </a:spcBef>
            </a:pPr>
            <a:r>
              <a:rPr lang="fa-IR" sz="2400" b="1" i="1" dirty="0" smtClean="0">
                <a:solidFill>
                  <a:srgbClr val="FF0000"/>
                </a:solidFill>
                <a:effectLst>
                  <a:outerShdw blurRad="38100" dist="38100" dir="2700000" algn="tl">
                    <a:srgbClr val="000000">
                      <a:alpha val="43137"/>
                    </a:srgbClr>
                  </a:outerShdw>
                </a:effectLst>
                <a:cs typeface="B Yagut" panose="00000400000000000000" pitchFamily="2" charset="-78"/>
              </a:rPr>
              <a:t>عوامل </a:t>
            </a:r>
            <a:r>
              <a:rPr lang="fa-IR" sz="2400" b="1" i="1" dirty="0">
                <a:solidFill>
                  <a:srgbClr val="FF0000"/>
                </a:solidFill>
                <a:effectLst>
                  <a:outerShdw blurRad="38100" dist="38100" dir="2700000" algn="tl">
                    <a:srgbClr val="000000">
                      <a:alpha val="43137"/>
                    </a:srgbClr>
                  </a:outerShdw>
                </a:effectLst>
                <a:cs typeface="B Yagut" panose="00000400000000000000" pitchFamily="2" charset="-78"/>
              </a:rPr>
              <a:t>زیر بنایی</a:t>
            </a:r>
          </a:p>
          <a:p>
            <a:pPr algn="ctr">
              <a:spcBef>
                <a:spcPct val="50000"/>
              </a:spcBef>
            </a:pPr>
            <a:r>
              <a:rPr lang="fa-IR" sz="2400" dirty="0">
                <a:solidFill>
                  <a:prstClr val="black"/>
                </a:solidFill>
                <a:cs typeface="B Yagut" panose="00000400000000000000" pitchFamily="2" charset="-78"/>
              </a:rPr>
              <a:t>فقر</a:t>
            </a:r>
          </a:p>
          <a:p>
            <a:pPr algn="ctr">
              <a:spcBef>
                <a:spcPct val="50000"/>
              </a:spcBef>
            </a:pPr>
            <a:r>
              <a:rPr lang="fa-IR" sz="2400" dirty="0">
                <a:solidFill>
                  <a:prstClr val="black"/>
                </a:solidFill>
                <a:cs typeface="B Yagut" panose="00000400000000000000" pitchFamily="2" charset="-78"/>
              </a:rPr>
              <a:t>عوامل اقتصادی</a:t>
            </a:r>
          </a:p>
          <a:p>
            <a:pPr algn="ctr">
              <a:spcBef>
                <a:spcPct val="50000"/>
              </a:spcBef>
            </a:pPr>
            <a:r>
              <a:rPr lang="fa-IR" sz="2400" dirty="0">
                <a:solidFill>
                  <a:prstClr val="black"/>
                </a:solidFill>
                <a:cs typeface="B Yagut" panose="00000400000000000000" pitchFamily="2" charset="-78"/>
              </a:rPr>
              <a:t>جنس</a:t>
            </a:r>
          </a:p>
          <a:p>
            <a:pPr algn="ctr">
              <a:spcBef>
                <a:spcPct val="50000"/>
              </a:spcBef>
            </a:pPr>
            <a:r>
              <a:rPr lang="fa-IR" sz="2400" dirty="0">
                <a:solidFill>
                  <a:prstClr val="black"/>
                </a:solidFill>
                <a:cs typeface="B Yagut" panose="00000400000000000000" pitchFamily="2" charset="-78"/>
              </a:rPr>
              <a:t>سن</a:t>
            </a:r>
          </a:p>
          <a:p>
            <a:pPr algn="ctr">
              <a:spcBef>
                <a:spcPct val="50000"/>
              </a:spcBef>
            </a:pPr>
            <a:r>
              <a:rPr lang="fa-IR" sz="2400" dirty="0">
                <a:solidFill>
                  <a:prstClr val="black"/>
                </a:solidFill>
                <a:cs typeface="B Yagut" panose="00000400000000000000" pitchFamily="2" charset="-78"/>
              </a:rPr>
              <a:t>بیماری وناتوانی ها</a:t>
            </a:r>
          </a:p>
          <a:p>
            <a:pPr algn="ctr">
              <a:spcBef>
                <a:spcPct val="50000"/>
              </a:spcBef>
            </a:pPr>
            <a:endParaRPr lang="fa-IR" b="1" i="1" dirty="0" smtClean="0">
              <a:solidFill>
                <a:prstClr val="black"/>
              </a:solidFill>
              <a:cs typeface="B Yagut" panose="00000400000000000000" pitchFamily="2" charset="-78"/>
            </a:endParaRPr>
          </a:p>
        </p:txBody>
      </p:sp>
      <p:sp>
        <p:nvSpPr>
          <p:cNvPr id="4" name="Plus 3"/>
          <p:cNvSpPr/>
          <p:nvPr/>
        </p:nvSpPr>
        <p:spPr>
          <a:xfrm>
            <a:off x="6248400" y="3505200"/>
            <a:ext cx="990600" cy="1371600"/>
          </a:xfrm>
          <a:prstGeom prst="mathPlus">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fa-IR">
              <a:solidFill>
                <a:prstClr val="white"/>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5943600"/>
            <a:ext cx="609600" cy="609600"/>
          </a:xfrm>
          <a:prstGeom prst="rect">
            <a:avLst/>
          </a:prstGeom>
        </p:spPr>
      </p:pic>
    </p:spTree>
    <p:extLst>
      <p:ext uri="{BB962C8B-B14F-4D97-AF65-F5344CB8AC3E}">
        <p14:creationId xmlns:p14="http://schemas.microsoft.com/office/powerpoint/2010/main" val="3227430104"/>
      </p:ext>
    </p:extLst>
  </p:cSld>
  <p:clrMapOvr>
    <a:masterClrMapping/>
  </p:clrMapOvr>
  <mc:AlternateContent xmlns:mc="http://schemas.openxmlformats.org/markup-compatibility/2006" xmlns:p14="http://schemas.microsoft.com/office/powerpoint/2010/main">
    <mc:Choice Requires="p14">
      <p:transition p14:dur="10" advClick="0" advTm="73000"/>
    </mc:Choice>
    <mc:Fallback xmlns="">
      <p:transition advClick="0"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676400" y="457200"/>
            <a:ext cx="5436096" cy="1143000"/>
          </a:xfrm>
        </p:spPr>
        <p:txBody>
          <a:bodyPr>
            <a:noAutofit/>
          </a:bodyPr>
          <a:lstStyle/>
          <a:p>
            <a:pPr rtl="1" eaLnBrk="1" hangingPunct="1">
              <a:defRPr/>
            </a:pPr>
            <a:r>
              <a:rPr lang="fa-IR" altLang="ar-SA" sz="4000" dirty="0" smtClean="0">
                <a:latin typeface="Times New Roman" pitchFamily="18" charset="0"/>
                <a:ea typeface="+mn-ea"/>
                <a:cs typeface="B Yagut" panose="00000400000000000000" pitchFamily="2" charset="-78"/>
              </a:rPr>
              <a:t>شناسایی خطر</a:t>
            </a:r>
            <a:br>
              <a:rPr lang="fa-IR" altLang="ar-SA" sz="4000" dirty="0" smtClean="0">
                <a:latin typeface="Times New Roman" pitchFamily="18" charset="0"/>
                <a:ea typeface="+mn-ea"/>
                <a:cs typeface="B Yagut" panose="00000400000000000000" pitchFamily="2" charset="-78"/>
              </a:rPr>
            </a:br>
            <a:endParaRPr lang="fa-IR" altLang="ar-SA" sz="4000" dirty="0" smtClean="0">
              <a:latin typeface="Times New Roman" pitchFamily="18" charset="0"/>
              <a:ea typeface="+mn-ea"/>
              <a:cs typeface="B Yagut" panose="00000400000000000000" pitchFamily="2" charset="-78"/>
            </a:endParaRPr>
          </a:p>
        </p:txBody>
      </p:sp>
      <p:sp>
        <p:nvSpPr>
          <p:cNvPr id="18435" name="Content Placeholder 2"/>
          <p:cNvSpPr>
            <a:spLocks noGrp="1"/>
          </p:cNvSpPr>
          <p:nvPr>
            <p:ph idx="1"/>
          </p:nvPr>
        </p:nvSpPr>
        <p:spPr>
          <a:xfrm>
            <a:off x="304817" y="1844824"/>
            <a:ext cx="8543925" cy="1710506"/>
          </a:xfrm>
        </p:spPr>
        <p:txBody>
          <a:bodyPr>
            <a:noAutofit/>
          </a:bodyPr>
          <a:lstStyle/>
          <a:p>
            <a:pPr algn="just" rtl="1" eaLnBrk="1" hangingPunct="1">
              <a:lnSpc>
                <a:spcPct val="150000"/>
              </a:lnSpc>
              <a:buFont typeface="Wingdings" panose="05000000000000000000" pitchFamily="2" charset="2"/>
              <a:buChar char="§"/>
            </a:pPr>
            <a:r>
              <a:rPr lang="fa-IR" sz="2800" dirty="0" smtClean="0">
                <a:latin typeface="Mitra" pitchFamily="2" charset="-78"/>
                <a:cs typeface="B Yagut" panose="00000400000000000000" pitchFamily="2" charset="-78"/>
              </a:rPr>
              <a:t>فرآیند مشخص کردن اینکه:</a:t>
            </a:r>
          </a:p>
          <a:p>
            <a:pPr marL="857250" lvl="1" indent="-457200" algn="just">
              <a:lnSpc>
                <a:spcPct val="150000"/>
              </a:lnSpc>
              <a:buFont typeface="Wingdings" panose="05000000000000000000" pitchFamily="2" charset="2"/>
              <a:buChar char="§"/>
            </a:pPr>
            <a:r>
              <a:rPr lang="fa-IR" dirty="0" smtClean="0">
                <a:latin typeface="Mitra" pitchFamily="2" charset="-78"/>
                <a:cs typeface="B Yagut" panose="00000400000000000000" pitchFamily="2" charset="-78"/>
              </a:rPr>
              <a:t>چه چیزی</a:t>
            </a:r>
          </a:p>
          <a:p>
            <a:pPr marL="857250" lvl="1" indent="-457200" algn="just">
              <a:lnSpc>
                <a:spcPct val="150000"/>
              </a:lnSpc>
              <a:buFont typeface="Wingdings" panose="05000000000000000000" pitchFamily="2" charset="2"/>
              <a:buChar char="§"/>
            </a:pPr>
            <a:r>
              <a:rPr lang="fa-IR" dirty="0" smtClean="0">
                <a:latin typeface="Mitra" pitchFamily="2" charset="-78"/>
                <a:cs typeface="B Yagut" panose="00000400000000000000" pitchFamily="2" charset="-78"/>
              </a:rPr>
              <a:t>چرا</a:t>
            </a:r>
          </a:p>
          <a:p>
            <a:pPr marL="857250" lvl="1" indent="-457200" algn="just">
              <a:lnSpc>
                <a:spcPct val="150000"/>
              </a:lnSpc>
              <a:buFont typeface="Wingdings" panose="05000000000000000000" pitchFamily="2" charset="2"/>
              <a:buChar char="§"/>
            </a:pPr>
            <a:r>
              <a:rPr lang="fa-IR" dirty="0" smtClean="0">
                <a:latin typeface="Mitra" pitchFamily="2" charset="-78"/>
                <a:cs typeface="B Yagut" panose="00000400000000000000" pitchFamily="2" charset="-78"/>
              </a:rPr>
              <a:t>چگونه</a:t>
            </a:r>
          </a:p>
          <a:p>
            <a:pPr marL="506413" lvl="1" indent="-457200" algn="just">
              <a:lnSpc>
                <a:spcPct val="150000"/>
              </a:lnSpc>
              <a:buFont typeface="Wingdings" panose="05000000000000000000" pitchFamily="2" charset="2"/>
              <a:buChar char="§"/>
            </a:pPr>
            <a:r>
              <a:rPr lang="fa-IR" dirty="0" smtClean="0">
                <a:latin typeface="Mitra" pitchFamily="2" charset="-78"/>
                <a:cs typeface="B Yagut" panose="00000400000000000000" pitchFamily="2" charset="-78"/>
              </a:rPr>
              <a:t>می تواند اتفاق بیفتد؟</a:t>
            </a:r>
          </a:p>
          <a:p>
            <a:pPr marL="979488" lvl="1" indent="-579438" algn="just">
              <a:lnSpc>
                <a:spcPct val="150000"/>
              </a:lnSpc>
              <a:buBlip>
                <a:blip r:embed="rId4"/>
              </a:buBlip>
            </a:pPr>
            <a:endParaRPr lang="en-US" dirty="0" smtClean="0">
              <a:latin typeface="Mitra" pitchFamily="2" charset="-78"/>
              <a:cs typeface="B Mitra" pitchFamily="2" charset="-78"/>
            </a:endParaRPr>
          </a:p>
        </p:txBody>
      </p:sp>
      <p:graphicFrame>
        <p:nvGraphicFramePr>
          <p:cNvPr id="2" name="Diagram 1"/>
          <p:cNvGraphicFramePr/>
          <p:nvPr>
            <p:extLst>
              <p:ext uri="{D42A27DB-BD31-4B8C-83A1-F6EECF244321}">
                <p14:modId xmlns:p14="http://schemas.microsoft.com/office/powerpoint/2010/main" val="905871869"/>
              </p:ext>
            </p:extLst>
          </p:nvPr>
        </p:nvGraphicFramePr>
        <p:xfrm>
          <a:off x="467544" y="2235200"/>
          <a:ext cx="5029200" cy="2641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38" descr="C:\Documents and Settings\mohsen\Desktop\New Folder (4)\ppt\animayted PPT\stick_figure_binoculars_sm_wm.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5576" y="4293096"/>
            <a:ext cx="2266950" cy="22669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2000" y="6324600"/>
            <a:ext cx="609600" cy="609600"/>
          </a:xfrm>
          <a:prstGeom prst="rect">
            <a:avLst/>
          </a:prstGeom>
        </p:spPr>
      </p:pic>
    </p:spTree>
    <p:extLst>
      <p:ext uri="{BB962C8B-B14F-4D97-AF65-F5344CB8AC3E}">
        <p14:creationId xmlns:p14="http://schemas.microsoft.com/office/powerpoint/2010/main" val="572938300"/>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28625" y="476672"/>
            <a:ext cx="8229600" cy="648072"/>
          </a:xfrm>
        </p:spPr>
        <p:txBody>
          <a:bodyPr>
            <a:noAutofit/>
          </a:bodyPr>
          <a:lstStyle/>
          <a:p>
            <a:pPr rtl="1" eaLnBrk="1" hangingPunct="1">
              <a:defRPr/>
            </a:pPr>
            <a:r>
              <a:rPr lang="fa-IR" altLang="ar-SA" sz="4000" dirty="0" smtClean="0">
                <a:latin typeface="Times New Roman" pitchFamily="18" charset="0"/>
                <a:ea typeface="+mn-ea"/>
                <a:cs typeface="B Yagut" panose="00000400000000000000" pitchFamily="2" charset="-78"/>
              </a:rPr>
              <a:t>قبول کردن خطر</a:t>
            </a:r>
            <a:br>
              <a:rPr lang="fa-IR" altLang="ar-SA" sz="4000" dirty="0" smtClean="0">
                <a:latin typeface="Times New Roman" pitchFamily="18" charset="0"/>
                <a:ea typeface="+mn-ea"/>
                <a:cs typeface="B Yagut" panose="00000400000000000000" pitchFamily="2" charset="-78"/>
              </a:rPr>
            </a:br>
            <a:endParaRPr lang="fa-IR" altLang="ar-SA" sz="4000" dirty="0" smtClean="0">
              <a:latin typeface="Times New Roman" pitchFamily="18" charset="0"/>
              <a:ea typeface="+mn-ea"/>
              <a:cs typeface="B Yagut" panose="00000400000000000000" pitchFamily="2" charset="-78"/>
            </a:endParaRPr>
          </a:p>
        </p:txBody>
      </p:sp>
      <p:sp>
        <p:nvSpPr>
          <p:cNvPr id="19459" name="Content Placeholder 2"/>
          <p:cNvSpPr>
            <a:spLocks noGrp="1"/>
          </p:cNvSpPr>
          <p:nvPr>
            <p:ph idx="1"/>
          </p:nvPr>
        </p:nvSpPr>
        <p:spPr>
          <a:xfrm>
            <a:off x="2254" y="1628800"/>
            <a:ext cx="9144000" cy="1656184"/>
          </a:xfrm>
        </p:spPr>
        <p:txBody>
          <a:bodyPr>
            <a:normAutofit/>
          </a:bodyPr>
          <a:lstStyle/>
          <a:p>
            <a:pPr marL="0" indent="0" algn="just" rtl="1" eaLnBrk="1" hangingPunct="1">
              <a:buNone/>
            </a:pPr>
            <a:r>
              <a:rPr lang="fa-IR" sz="2800" dirty="0" smtClean="0">
                <a:latin typeface="Mitra" pitchFamily="2" charset="-78"/>
                <a:cs typeface="B Yagut" panose="00000400000000000000" pitchFamily="2" charset="-78"/>
              </a:rPr>
              <a:t>تصمیم آگاهانه برای قبول احتمال ویا پیامدهای ناشی از یک خطر مشخص</a:t>
            </a:r>
            <a:endParaRPr lang="en-US" sz="2800" dirty="0" smtClean="0">
              <a:latin typeface="Mitra" pitchFamily="2" charset="-78"/>
              <a:cs typeface="B Yagut" panose="00000400000000000000" pitchFamily="2" charset="-78"/>
            </a:endParaRPr>
          </a:p>
        </p:txBody>
      </p:sp>
      <p:pic>
        <p:nvPicPr>
          <p:cNvPr id="6" name="Picture 30" descr="ID# 9609 - Bull By The Horns  - PowerPoint Animation">
            <a:hlinkClick r:id="rId4"/>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792" y="2367047"/>
            <a:ext cx="3928208" cy="39282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6400800"/>
            <a:ext cx="609600" cy="609600"/>
          </a:xfrm>
          <a:prstGeom prst="rect">
            <a:avLst/>
          </a:prstGeom>
        </p:spPr>
      </p:pic>
    </p:spTree>
    <p:extLst>
      <p:ext uri="{BB962C8B-B14F-4D97-AF65-F5344CB8AC3E}">
        <p14:creationId xmlns:p14="http://schemas.microsoft.com/office/powerpoint/2010/main" val="456306602"/>
      </p:ext>
    </p:extLst>
  </p:cSld>
  <p:clrMapOvr>
    <a:masterClrMapping/>
  </p:clrMapOvr>
  <mc:AlternateContent xmlns:mc="http://schemas.openxmlformats.org/markup-compatibility/2006" xmlns:p14="http://schemas.microsoft.com/office/powerpoint/2010/main">
    <mc:Choice Requires="p14">
      <p:transition p14:dur="10" advClick="0" advTm="23000"/>
    </mc:Choice>
    <mc:Fallback xmlns="">
      <p:transition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9551" y="116632"/>
            <a:ext cx="8229600" cy="729952"/>
          </a:xfrm>
        </p:spPr>
        <p:txBody>
          <a:bodyPr>
            <a:normAutofit fontScale="90000"/>
          </a:bodyPr>
          <a:lstStyle/>
          <a:p>
            <a:pPr rtl="1" eaLnBrk="1" hangingPunct="1">
              <a:defRPr/>
            </a:pPr>
            <a:r>
              <a:rPr lang="fa-IR" altLang="ar-SA" dirty="0" smtClean="0">
                <a:latin typeface="Times New Roman" pitchFamily="18" charset="0"/>
                <a:ea typeface="+mn-ea"/>
                <a:cs typeface="B Yagut" panose="00000400000000000000" pitchFamily="2" charset="-78"/>
              </a:rPr>
              <a:t>تحلیل خطر</a:t>
            </a:r>
            <a:r>
              <a:rPr lang="fa-IR" altLang="ar-SA" sz="2800" b="1" dirty="0" smtClean="0">
                <a:solidFill>
                  <a:srgbClr val="C00000"/>
                </a:solidFill>
                <a:latin typeface="Times New Roman" pitchFamily="18" charset="0"/>
                <a:ea typeface="+mn-ea"/>
                <a:cs typeface="B Koodak" pitchFamily="2" charset="-78"/>
              </a:rPr>
              <a:t/>
            </a:r>
            <a:br>
              <a:rPr lang="fa-IR" altLang="ar-SA" sz="2800" b="1" dirty="0" smtClean="0">
                <a:solidFill>
                  <a:srgbClr val="C00000"/>
                </a:solidFill>
                <a:latin typeface="Times New Roman" pitchFamily="18" charset="0"/>
                <a:ea typeface="+mn-ea"/>
                <a:cs typeface="B Koodak" pitchFamily="2" charset="-78"/>
              </a:rPr>
            </a:br>
            <a:endParaRPr lang="fa-IR" altLang="ar-SA" sz="2800" b="1" dirty="0" smtClean="0">
              <a:solidFill>
                <a:srgbClr val="C00000"/>
              </a:solidFill>
              <a:latin typeface="Times New Roman" pitchFamily="18" charset="0"/>
              <a:ea typeface="+mn-ea"/>
              <a:cs typeface="B Koodak" pitchFamily="2" charset="-78"/>
            </a:endParaRPr>
          </a:p>
        </p:txBody>
      </p:sp>
      <p:sp>
        <p:nvSpPr>
          <p:cNvPr id="20485" name="Content Placeholder 2"/>
          <p:cNvSpPr txBox="1">
            <a:spLocks/>
          </p:cNvSpPr>
          <p:nvPr/>
        </p:nvSpPr>
        <p:spPr bwMode="auto">
          <a:xfrm>
            <a:off x="125400" y="620688"/>
            <a:ext cx="9036496" cy="1008112"/>
          </a:xfrm>
          <a:prstGeom prst="rect">
            <a:avLst/>
          </a:prstGeom>
          <a:noFill/>
          <a:ln w="9525">
            <a:noFill/>
            <a:miter lim="800000"/>
            <a:headEnd/>
            <a:tailEnd/>
          </a:ln>
        </p:spPr>
        <p:txBody>
          <a:bodyPr/>
          <a:lstStyle/>
          <a:p>
            <a:pPr algn="just">
              <a:lnSpc>
                <a:spcPct val="150000"/>
              </a:lnSpc>
              <a:spcBef>
                <a:spcPct val="20000"/>
              </a:spcBef>
            </a:pPr>
            <a:r>
              <a:rPr lang="fa-IR" sz="2400" dirty="0">
                <a:solidFill>
                  <a:prstClr val="black"/>
                </a:solidFill>
                <a:latin typeface="Mitra" pitchFamily="2" charset="-78"/>
                <a:cs typeface="B Yagut" panose="00000400000000000000" pitchFamily="2" charset="-78"/>
              </a:rPr>
              <a:t>استفاده سیستماتیک از اطلاعات موجود </a:t>
            </a:r>
            <a:r>
              <a:rPr lang="fa-IR" sz="2400" i="1" dirty="0" smtClean="0">
                <a:solidFill>
                  <a:prstClr val="black"/>
                </a:solidFill>
                <a:latin typeface="Mitra" pitchFamily="2" charset="-78"/>
                <a:cs typeface="B Yagut" panose="00000400000000000000" pitchFamily="2" charset="-78"/>
              </a:rPr>
              <a:t>جهت تعیین فرکانس وقوع و </a:t>
            </a:r>
            <a:r>
              <a:rPr lang="fa-IR" sz="2400" dirty="0" smtClean="0">
                <a:solidFill>
                  <a:prstClr val="black"/>
                </a:solidFill>
                <a:latin typeface="Mitra" pitchFamily="2" charset="-78"/>
                <a:cs typeface="B Yagut" panose="00000400000000000000" pitchFamily="2" charset="-78"/>
              </a:rPr>
              <a:t>شدت پیامدهای ناشی از یک مخاطره </a:t>
            </a:r>
            <a:endParaRPr lang="en-US" sz="2400" dirty="0">
              <a:solidFill>
                <a:prstClr val="black"/>
              </a:solidFill>
              <a:latin typeface="Mitra" pitchFamily="2" charset="-78"/>
              <a:cs typeface="B Yagut" panose="00000400000000000000"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1369110080"/>
              </p:ext>
            </p:extLst>
          </p:nvPr>
        </p:nvGraphicFramePr>
        <p:xfrm>
          <a:off x="833648" y="1772816"/>
          <a:ext cx="7620000" cy="4104458"/>
        </p:xfrm>
        <a:graphic>
          <a:graphicData uri="http://schemas.openxmlformats.org/drawingml/2006/table">
            <a:tbl>
              <a:tblPr firstRow="1" bandRow="1">
                <a:tableStyleId>{7DF18680-E054-41AD-8BC1-D1AEF772440D}</a:tableStyleId>
              </a:tblPr>
              <a:tblGrid>
                <a:gridCol w="1797170">
                  <a:extLst>
                    <a:ext uri="{9D8B030D-6E8A-4147-A177-3AD203B41FA5}">
                      <a16:colId xmlns:a16="http://schemas.microsoft.com/office/drawing/2014/main" val="20000"/>
                    </a:ext>
                  </a:extLst>
                </a:gridCol>
                <a:gridCol w="125083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438273">
                <a:tc gridSpan="6">
                  <a:txBody>
                    <a:bodyPr/>
                    <a:lstStyle/>
                    <a:p>
                      <a:pPr algn="ctr"/>
                      <a:r>
                        <a:rPr lang="en-US" sz="1400" dirty="0" smtClean="0">
                          <a:solidFill>
                            <a:schemeClr val="tx1"/>
                          </a:solidFill>
                        </a:rPr>
                        <a:t>Qualitative Risk Analysis Matrix- Level of Risk</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8273">
                <a:tc rowSpan="2">
                  <a:txBody>
                    <a:bodyPr/>
                    <a:lstStyle/>
                    <a:p>
                      <a:r>
                        <a:rPr lang="en-US" sz="1400" b="1" dirty="0" smtClean="0">
                          <a:solidFill>
                            <a:schemeClr val="tx1"/>
                          </a:solidFill>
                        </a:rPr>
                        <a:t>likelihood</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1400" b="1" dirty="0" smtClean="0">
                          <a:solidFill>
                            <a:schemeClr val="tx1"/>
                          </a:solidFill>
                        </a:rPr>
                        <a:t>Consequences</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612381">
                <a:tc vMerge="1">
                  <a:txBody>
                    <a:bodyPr/>
                    <a:lstStyle/>
                    <a:p>
                      <a:endParaRPr lang="en-US" dirty="0"/>
                    </a:p>
                  </a:txBody>
                  <a:tcPr/>
                </a:tc>
                <a:tc>
                  <a:txBody>
                    <a:bodyPr/>
                    <a:lstStyle/>
                    <a:p>
                      <a:pPr algn="ctr"/>
                      <a:r>
                        <a:rPr lang="en-US" sz="1400" b="1" dirty="0" smtClean="0"/>
                        <a:t>Insignificant</a:t>
                      </a:r>
                    </a:p>
                    <a:p>
                      <a:pPr algn="ctr"/>
                      <a:r>
                        <a:rPr lang="en-US" sz="1400" b="1" dirty="0" smtClean="0"/>
                        <a:t> 1</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Minor</a:t>
                      </a:r>
                    </a:p>
                    <a:p>
                      <a:pPr algn="ctr"/>
                      <a:r>
                        <a:rPr lang="en-US" sz="1400" b="1" dirty="0" smtClean="0"/>
                        <a:t> 2</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Moderate</a:t>
                      </a:r>
                    </a:p>
                    <a:p>
                      <a:pPr algn="ctr"/>
                      <a:r>
                        <a:rPr lang="en-US" sz="1400" b="1" dirty="0" smtClean="0"/>
                        <a:t> 3</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Major </a:t>
                      </a:r>
                    </a:p>
                    <a:p>
                      <a:pPr algn="ctr"/>
                      <a:r>
                        <a:rPr lang="en-US" sz="1400" b="1" dirty="0" smtClean="0"/>
                        <a:t>4</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Catastrophic </a:t>
                      </a:r>
                    </a:p>
                    <a:p>
                      <a:pPr algn="ctr"/>
                      <a:r>
                        <a:rPr lang="en-US" sz="1400" b="1" dirty="0" smtClean="0"/>
                        <a:t>5</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62439">
                <a:tc>
                  <a:txBody>
                    <a:bodyPr/>
                    <a:lstStyle/>
                    <a:p>
                      <a:r>
                        <a:rPr lang="en-US" sz="1400" b="1" dirty="0" smtClean="0"/>
                        <a:t>A (Almost certain)</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H</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800" b="1" dirty="0" smtClean="0"/>
                        <a:t>H</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800" b="1" dirty="0" smtClean="0"/>
                        <a:t>E</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800" b="1" dirty="0" smtClean="0"/>
                        <a:t>E</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3"/>
                  </a:ext>
                </a:extLst>
              </a:tr>
              <a:tr h="438273">
                <a:tc>
                  <a:txBody>
                    <a:bodyPr/>
                    <a:lstStyle/>
                    <a:p>
                      <a:r>
                        <a:rPr lang="en-US" sz="1400" b="1" dirty="0" smtClean="0"/>
                        <a:t>B (Likely)</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H</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800" b="1" dirty="0" smtClean="0"/>
                        <a:t>H</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800" b="1" dirty="0" smtClean="0"/>
                        <a:t>E</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438273">
                <a:tc>
                  <a:txBody>
                    <a:bodyPr/>
                    <a:lstStyle/>
                    <a:p>
                      <a:r>
                        <a:rPr lang="en-US" sz="1400" b="1" dirty="0" smtClean="0"/>
                        <a:t>C (Possible)</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t>L</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H</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800" b="1" dirty="0" smtClean="0"/>
                        <a:t>E</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438273">
                <a:tc>
                  <a:txBody>
                    <a:bodyPr/>
                    <a:lstStyle/>
                    <a:p>
                      <a:r>
                        <a:rPr lang="en-US" sz="1400" b="1" dirty="0" smtClean="0"/>
                        <a:t>D (Unlikely)</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t>L</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H</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6"/>
                  </a:ext>
                </a:extLst>
              </a:tr>
              <a:tr h="438273">
                <a:tc>
                  <a:txBody>
                    <a:bodyPr/>
                    <a:lstStyle/>
                    <a:p>
                      <a:r>
                        <a:rPr lang="en-US" sz="1400" b="1" dirty="0" smtClean="0"/>
                        <a:t>E (Rare)</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dirty="0" smtClean="0"/>
                        <a:t>L</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800" b="1" dirty="0" smtClean="0"/>
                        <a:t>L</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M</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 y="5715000"/>
            <a:ext cx="609600" cy="609600"/>
          </a:xfrm>
          <a:prstGeom prst="rect">
            <a:avLst/>
          </a:prstGeom>
        </p:spPr>
      </p:pic>
    </p:spTree>
    <p:extLst>
      <p:ext uri="{BB962C8B-B14F-4D97-AF65-F5344CB8AC3E}">
        <p14:creationId xmlns:p14="http://schemas.microsoft.com/office/powerpoint/2010/main" val="3153764479"/>
      </p:ext>
    </p:extLst>
  </p:cSld>
  <p:clrMapOvr>
    <a:masterClrMapping/>
  </p:clrMapOvr>
  <mc:AlternateContent xmlns:mc="http://schemas.openxmlformats.org/markup-compatibility/2006" xmlns:p14="http://schemas.microsoft.com/office/powerpoint/2010/main">
    <mc:Choice Requires="p14">
      <p:transition p14:dur="10" advClick="0" advTm="31000"/>
    </mc:Choice>
    <mc:Fallback xmlns="">
      <p:transition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195736" y="-76200"/>
            <a:ext cx="4949751" cy="1143000"/>
          </a:xfrm>
        </p:spPr>
        <p:txBody>
          <a:bodyPr>
            <a:normAutofit fontScale="90000"/>
          </a:bodyPr>
          <a:lstStyle/>
          <a:p>
            <a:pPr>
              <a:defRPr/>
            </a:pPr>
            <a:r>
              <a:rPr lang="fa-IR" altLang="ar-SA" sz="4000" b="1" dirty="0" smtClean="0">
                <a:solidFill>
                  <a:srgbClr val="C00000"/>
                </a:solidFill>
                <a:latin typeface="Times New Roman" pitchFamily="18" charset="0"/>
                <a:ea typeface="+mn-ea"/>
                <a:cs typeface="B Koodak" pitchFamily="2" charset="-78"/>
              </a:rPr>
              <a:t/>
            </a:r>
            <a:br>
              <a:rPr lang="fa-IR" altLang="ar-SA" sz="4000" b="1" dirty="0" smtClean="0">
                <a:solidFill>
                  <a:srgbClr val="C00000"/>
                </a:solidFill>
                <a:latin typeface="Times New Roman" pitchFamily="18" charset="0"/>
                <a:ea typeface="+mn-ea"/>
                <a:cs typeface="B Koodak" pitchFamily="2" charset="-78"/>
              </a:rPr>
            </a:br>
            <a:r>
              <a:rPr lang="fa-IR" altLang="ar-SA" dirty="0" smtClean="0">
                <a:latin typeface="Times New Roman" pitchFamily="18" charset="0"/>
                <a:cs typeface="B Yagut" panose="00000400000000000000" pitchFamily="2" charset="-78"/>
              </a:rPr>
              <a:t>اطلاع‏رسانی خطر </a:t>
            </a:r>
            <a:r>
              <a:rPr lang="en-US" altLang="ar-SA" sz="4000" b="1" dirty="0" smtClean="0">
                <a:solidFill>
                  <a:srgbClr val="C00000"/>
                </a:solidFill>
                <a:latin typeface="Times New Roman" pitchFamily="18" charset="0"/>
                <a:ea typeface="+mn-ea"/>
                <a:cs typeface="B Koodak" pitchFamily="2" charset="-78"/>
              </a:rPr>
              <a:t/>
            </a:r>
            <a:br>
              <a:rPr lang="en-US" altLang="ar-SA" sz="4000" b="1" dirty="0" smtClean="0">
                <a:solidFill>
                  <a:srgbClr val="C00000"/>
                </a:solidFill>
                <a:latin typeface="Times New Roman" pitchFamily="18" charset="0"/>
                <a:ea typeface="+mn-ea"/>
                <a:cs typeface="B Koodak" pitchFamily="2" charset="-78"/>
              </a:rPr>
            </a:br>
            <a:endParaRPr lang="fa-IR" altLang="ar-SA" sz="4000" b="1" dirty="0" smtClean="0">
              <a:solidFill>
                <a:srgbClr val="C00000"/>
              </a:solidFill>
              <a:latin typeface="Times New Roman" pitchFamily="18" charset="0"/>
              <a:ea typeface="+mn-ea"/>
              <a:cs typeface="B Koodak" pitchFamily="2" charset="-78"/>
            </a:endParaRPr>
          </a:p>
        </p:txBody>
      </p:sp>
      <p:sp>
        <p:nvSpPr>
          <p:cNvPr id="22531" name="Content Placeholder 2"/>
          <p:cNvSpPr>
            <a:spLocks noGrp="1"/>
          </p:cNvSpPr>
          <p:nvPr>
            <p:ph idx="1"/>
          </p:nvPr>
        </p:nvSpPr>
        <p:spPr>
          <a:xfrm>
            <a:off x="190805" y="1760938"/>
            <a:ext cx="8856984" cy="2232248"/>
          </a:xfrm>
        </p:spPr>
        <p:txBody>
          <a:bodyPr>
            <a:normAutofit/>
          </a:bodyPr>
          <a:lstStyle/>
          <a:p>
            <a:pPr marL="0" indent="0" algn="just" rtl="1" eaLnBrk="1" hangingPunct="1">
              <a:buNone/>
            </a:pPr>
            <a:r>
              <a:rPr lang="fa-IR" sz="2800" dirty="0" smtClean="0">
                <a:latin typeface="Mitra" pitchFamily="2" charset="-78"/>
                <a:cs typeface="B Yagut" panose="00000400000000000000" pitchFamily="2" charset="-78"/>
              </a:rPr>
              <a:t>یک فرآیند تعاملی تبادل اطلاعات بین افراد، گرو‏ه‏ها و سازمانهای درگیر در خصوص ماهیت، شدت و قابلیت پذیرش خطر</a:t>
            </a:r>
            <a:endParaRPr lang="en-US" sz="2800" dirty="0" smtClean="0">
              <a:latin typeface="Mitra" pitchFamily="2" charset="-78"/>
              <a:cs typeface="B Yagut" panose="00000400000000000000" pitchFamily="2" charset="-78"/>
            </a:endParaRPr>
          </a:p>
        </p:txBody>
      </p:sp>
      <p:pic>
        <p:nvPicPr>
          <p:cNvPr id="6" name="Picture 63" descr="ID# 10738 - Figure Megaphone Protest - PowerPoint Animation">
            <a:hlinkClick r:id="rId4"/>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504" y="4005064"/>
            <a:ext cx="2667000" cy="2667000"/>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 y="6091772"/>
            <a:ext cx="609600" cy="609600"/>
          </a:xfrm>
          <a:prstGeom prst="rect">
            <a:avLst/>
          </a:prstGeom>
        </p:spPr>
      </p:pic>
    </p:spTree>
    <p:extLst>
      <p:ext uri="{BB962C8B-B14F-4D97-AF65-F5344CB8AC3E}">
        <p14:creationId xmlns:p14="http://schemas.microsoft.com/office/powerpoint/2010/main" val="402908188"/>
      </p:ext>
    </p:extLst>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699793" y="306388"/>
            <a:ext cx="4474840" cy="989012"/>
          </a:xfrm>
        </p:spPr>
        <p:txBody>
          <a:bodyPr>
            <a:normAutofit fontScale="90000"/>
          </a:bodyPr>
          <a:lstStyle/>
          <a:p>
            <a:pPr eaLnBrk="1" hangingPunct="1">
              <a:defRPr/>
            </a:pPr>
            <a:r>
              <a:rPr lang="fa-IR" altLang="ar-SA" dirty="0" smtClean="0">
                <a:latin typeface="Times New Roman" pitchFamily="18" charset="0"/>
                <a:ea typeface="+mn-ea"/>
                <a:cs typeface="B Yagut" panose="00000400000000000000" pitchFamily="2" charset="-78"/>
              </a:rPr>
              <a:t>کاهش خطر</a:t>
            </a:r>
            <a:r>
              <a:rPr lang="en-US" altLang="ar-SA" sz="4000" b="1" dirty="0" smtClean="0">
                <a:solidFill>
                  <a:srgbClr val="C00000"/>
                </a:solidFill>
                <a:latin typeface="Times New Roman" pitchFamily="18" charset="0"/>
                <a:ea typeface="+mn-ea"/>
                <a:cs typeface="B Koodak" pitchFamily="2" charset="-78"/>
              </a:rPr>
              <a:t/>
            </a:r>
            <a:br>
              <a:rPr lang="en-US" altLang="ar-SA" sz="4000" b="1" dirty="0" smtClean="0">
                <a:solidFill>
                  <a:srgbClr val="C00000"/>
                </a:solidFill>
                <a:latin typeface="Times New Roman" pitchFamily="18" charset="0"/>
                <a:ea typeface="+mn-ea"/>
                <a:cs typeface="B Koodak" pitchFamily="2" charset="-78"/>
              </a:rPr>
            </a:br>
            <a:r>
              <a:rPr lang="fa-IR" altLang="ar-SA" sz="4000" b="1" dirty="0" smtClean="0">
                <a:solidFill>
                  <a:srgbClr val="C00000"/>
                </a:solidFill>
                <a:latin typeface="Times New Roman" pitchFamily="18" charset="0"/>
                <a:ea typeface="+mn-ea"/>
                <a:cs typeface="B Koodak" pitchFamily="2" charset="-78"/>
              </a:rPr>
              <a:t>             </a:t>
            </a:r>
          </a:p>
        </p:txBody>
      </p:sp>
      <p:sp>
        <p:nvSpPr>
          <p:cNvPr id="23555" name="Content Placeholder 2"/>
          <p:cNvSpPr>
            <a:spLocks noGrp="1"/>
          </p:cNvSpPr>
          <p:nvPr>
            <p:ph idx="1"/>
          </p:nvPr>
        </p:nvSpPr>
        <p:spPr>
          <a:xfrm>
            <a:off x="0" y="1245329"/>
            <a:ext cx="9144000" cy="2471737"/>
          </a:xfrm>
        </p:spPr>
        <p:txBody>
          <a:bodyPr>
            <a:normAutofit/>
          </a:bodyPr>
          <a:lstStyle/>
          <a:p>
            <a:pPr marL="0" indent="0" algn="just" rtl="1" eaLnBrk="1" hangingPunct="1">
              <a:buNone/>
            </a:pPr>
            <a:r>
              <a:rPr lang="fa-IR" sz="2800" dirty="0" smtClean="0">
                <a:latin typeface="Mitra" pitchFamily="2" charset="-78"/>
                <a:cs typeface="B Yagut" panose="00000400000000000000" pitchFamily="2" charset="-78"/>
              </a:rPr>
              <a:t>استفاده از روشهای مناسب و اصول مدیریتی برای کاهش احتمال وقوع ویا پیامدهای یک مخاطره</a:t>
            </a:r>
          </a:p>
        </p:txBody>
      </p:sp>
      <p:pic>
        <p:nvPicPr>
          <p:cNvPr id="23558" name="Picture 5" descr="G:\disaster\Risk\source\risk-elimination.bmp"/>
          <p:cNvPicPr>
            <a:picLocks noChangeAspect="1" noChangeArrowheads="1"/>
          </p:cNvPicPr>
          <p:nvPr/>
        </p:nvPicPr>
        <p:blipFill>
          <a:blip r:embed="rId4" cstate="print"/>
          <a:srcRect/>
          <a:stretch>
            <a:fillRect/>
          </a:stretch>
        </p:blipFill>
        <p:spPr bwMode="auto">
          <a:xfrm>
            <a:off x="76200" y="2971800"/>
            <a:ext cx="3850867" cy="2528888"/>
          </a:xfrm>
          <a:prstGeom prst="rect">
            <a:avLst/>
          </a:prstGeom>
          <a:noFill/>
          <a:ln w="9525">
            <a:noFill/>
            <a:miter lim="800000"/>
            <a:headEnd/>
            <a:tailEnd/>
          </a:ln>
        </p:spPr>
      </p:pic>
      <p:pic>
        <p:nvPicPr>
          <p:cNvPr id="6" name="Picture 2" descr="C:\Users\Udr\Desktop\New folder\images (7).jpg"/>
          <p:cNvPicPr>
            <a:picLocks noChangeAspect="1" noChangeArrowheads="1"/>
          </p:cNvPicPr>
          <p:nvPr/>
        </p:nvPicPr>
        <p:blipFill>
          <a:blip r:embed="rId5" cstate="print"/>
          <a:srcRect/>
          <a:stretch>
            <a:fillRect/>
          </a:stretch>
        </p:blipFill>
        <p:spPr bwMode="auto">
          <a:xfrm>
            <a:off x="4572000" y="3886200"/>
            <a:ext cx="4376083" cy="2885678"/>
          </a:xfrm>
          <a:prstGeom prst="rect">
            <a:avLst/>
          </a:prstGeom>
          <a:noFill/>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800" y="6019800"/>
            <a:ext cx="609600" cy="609600"/>
          </a:xfrm>
          <a:prstGeom prst="rect">
            <a:avLst/>
          </a:prstGeom>
        </p:spPr>
      </p:pic>
    </p:spTree>
    <p:extLst>
      <p:ext uri="{BB962C8B-B14F-4D97-AF65-F5344CB8AC3E}">
        <p14:creationId xmlns:p14="http://schemas.microsoft.com/office/powerpoint/2010/main" val="2579146060"/>
      </p:ext>
    </p:extLst>
  </p:cSld>
  <p:clrMapOvr>
    <a:masterClrMapping/>
  </p:clrMapOvr>
  <mc:AlternateContent xmlns:mc="http://schemas.openxmlformats.org/markup-compatibility/2006" xmlns:p14="http://schemas.microsoft.com/office/powerpoint/2010/main">
    <mc:Choice Requires="p14">
      <p:transition p14:dur="10" advClick="0" advTm="29000"/>
    </mc:Choice>
    <mc:Fallback xmlns="">
      <p:transition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1"/>
            <a:r>
              <a:rPr lang="fa-IR" b="1" dirty="0" smtClean="0">
                <a:cs typeface="B Yagut" panose="00000400000000000000" pitchFamily="2" charset="-78"/>
              </a:rPr>
              <a:t> </a:t>
            </a:r>
            <a:r>
              <a:rPr lang="fa-IR" sz="4000" dirty="0" smtClean="0">
                <a:cs typeface="B Yagut" panose="00000400000000000000" pitchFamily="2" charset="-78"/>
              </a:rPr>
              <a:t>مشخصات سند</a:t>
            </a:r>
            <a:endParaRPr lang="en-US" sz="4000" dirty="0">
              <a:cs typeface="B Yagut" panose="00000400000000000000" pitchFamily="2" charset="-78"/>
            </a:endParaRPr>
          </a:p>
        </p:txBody>
      </p:sp>
      <p:sp>
        <p:nvSpPr>
          <p:cNvPr id="5" name="Text Placeholder 4"/>
          <p:cNvSpPr>
            <a:spLocks noGrp="1"/>
          </p:cNvSpPr>
          <p:nvPr>
            <p:ph type="body" idx="1"/>
          </p:nvPr>
        </p:nvSpPr>
        <p:spPr/>
        <p:txBody>
          <a:bodyPr/>
          <a:lstStyle/>
          <a:p>
            <a:pPr algn="r" rtl="1"/>
            <a:r>
              <a:rPr lang="fa-IR" sz="2800" b="0" dirty="0" smtClean="0">
                <a:cs typeface="B Yagut" panose="00000400000000000000" pitchFamily="2" charset="-78"/>
              </a:rPr>
              <a:t>مشخصات مدرس</a:t>
            </a:r>
            <a:endParaRPr lang="fa-IR" dirty="0" smtClean="0">
              <a:cs typeface="B Yagut" panose="00000400000000000000" pitchFamily="2" charset="-78"/>
            </a:endParaRPr>
          </a:p>
        </p:txBody>
      </p:sp>
      <p:sp>
        <p:nvSpPr>
          <p:cNvPr id="6" name="Content Placeholder 5"/>
          <p:cNvSpPr>
            <a:spLocks noGrp="1"/>
          </p:cNvSpPr>
          <p:nvPr>
            <p:ph sz="half" idx="2"/>
          </p:nvPr>
        </p:nvSpPr>
        <p:spPr>
          <a:xfrm>
            <a:off x="-76200" y="3212976"/>
            <a:ext cx="4573588" cy="3951288"/>
          </a:xfrm>
        </p:spPr>
        <p:txBody>
          <a:bodyPr>
            <a:normAutofit/>
          </a:bodyPr>
          <a:lstStyle/>
          <a:p>
            <a:pPr marL="0" indent="0" algn="r" rtl="1">
              <a:buNone/>
            </a:pPr>
            <a:endParaRPr lang="fa-IR" sz="2000" dirty="0" smtClean="0">
              <a:cs typeface="B Yagut" panose="00000400000000000000" pitchFamily="2" charset="-78"/>
            </a:endParaRPr>
          </a:p>
          <a:p>
            <a:pPr marL="0" indent="0" algn="r" rtl="1">
              <a:buNone/>
            </a:pPr>
            <a:endParaRPr lang="fa-IR" dirty="0" smtClean="0">
              <a:cs typeface="B Yagut" panose="00000400000000000000" pitchFamily="2" charset="-78"/>
            </a:endParaRPr>
          </a:p>
          <a:p>
            <a:pPr marL="0" indent="0" algn="r" rtl="1">
              <a:buNone/>
            </a:pPr>
            <a:r>
              <a:rPr lang="fa-IR" dirty="0" smtClean="0">
                <a:cs typeface="B Yagut" panose="00000400000000000000" pitchFamily="2" charset="-78"/>
              </a:rPr>
              <a:t>  معصومه کوزه گر</a:t>
            </a:r>
          </a:p>
          <a:p>
            <a:pPr marL="0" indent="0" algn="r" rtl="1">
              <a:buNone/>
            </a:pPr>
            <a:r>
              <a:rPr lang="fa-IR" dirty="0" smtClean="0">
                <a:cs typeface="B Yagut" panose="00000400000000000000" pitchFamily="2" charset="-78"/>
              </a:rPr>
              <a:t> کارشناس بهداشت محیط </a:t>
            </a:r>
          </a:p>
          <a:p>
            <a:pPr marL="0" indent="0" algn="r" rtl="1">
              <a:buNone/>
            </a:pPr>
            <a:r>
              <a:rPr lang="fa-IR" dirty="0" smtClean="0">
                <a:cs typeface="B Yagut" panose="00000400000000000000" pitchFamily="2" charset="-78"/>
              </a:rPr>
              <a:t>مربی مرکز آموزش بهورزی شهرستان              مینودشت </a:t>
            </a:r>
          </a:p>
          <a:p>
            <a:pPr marL="0" indent="0" algn="r" rtl="1">
              <a:buNone/>
            </a:pPr>
            <a:r>
              <a:rPr lang="fa-IR" dirty="0" smtClean="0">
                <a:cs typeface="B Yagut" panose="00000400000000000000" pitchFamily="2" charset="-78"/>
              </a:rPr>
              <a:t>دانشگاه علوم پزشکی و خدمات بهداشتی درمانی گلستان </a:t>
            </a:r>
          </a:p>
          <a:p>
            <a:pPr marL="0" indent="0" algn="r" rtl="1">
              <a:buNone/>
            </a:pPr>
            <a:endParaRPr lang="en-US" sz="2000" dirty="0">
              <a:cs typeface="B Yagut" panose="00000400000000000000" pitchFamily="2" charset="-78"/>
            </a:endParaRPr>
          </a:p>
        </p:txBody>
      </p:sp>
      <p:sp>
        <p:nvSpPr>
          <p:cNvPr id="7" name="Text Placeholder 6"/>
          <p:cNvSpPr>
            <a:spLocks noGrp="1"/>
          </p:cNvSpPr>
          <p:nvPr>
            <p:ph type="body" sz="quarter" idx="3"/>
          </p:nvPr>
        </p:nvSpPr>
        <p:spPr/>
        <p:txBody>
          <a:bodyPr>
            <a:normAutofit/>
          </a:bodyPr>
          <a:lstStyle/>
          <a:p>
            <a:pPr algn="r" rtl="1"/>
            <a:r>
              <a:rPr lang="fa-IR" sz="2800" b="0" dirty="0" smtClean="0">
                <a:cs typeface="B Yagut" panose="00000400000000000000" pitchFamily="2" charset="-78"/>
              </a:rPr>
              <a:t>مشخصات بسته آموزشی</a:t>
            </a:r>
          </a:p>
        </p:txBody>
      </p:sp>
      <p:sp>
        <p:nvSpPr>
          <p:cNvPr id="8" name="Content Placeholder 7"/>
          <p:cNvSpPr>
            <a:spLocks noGrp="1"/>
          </p:cNvSpPr>
          <p:nvPr>
            <p:ph sz="quarter" idx="4"/>
          </p:nvPr>
        </p:nvSpPr>
        <p:spPr>
          <a:xfrm>
            <a:off x="4497388" y="2348880"/>
            <a:ext cx="4646612" cy="4248472"/>
          </a:xfrm>
        </p:spPr>
        <p:txBody>
          <a:bodyPr>
            <a:normAutofit/>
          </a:bodyPr>
          <a:lstStyle/>
          <a:p>
            <a:pPr marL="0" indent="0" rtl="1">
              <a:buNone/>
            </a:pPr>
            <a:r>
              <a:rPr lang="fa-IR" dirty="0" smtClean="0">
                <a:cs typeface="B Yagut" panose="00000400000000000000" pitchFamily="2" charset="-78"/>
              </a:rPr>
              <a:t>حیطه درس :   مدیریت خطر بلایا </a:t>
            </a:r>
          </a:p>
          <a:p>
            <a:pPr marL="0" indent="0" rtl="1">
              <a:buNone/>
            </a:pPr>
            <a:r>
              <a:rPr lang="fa-IR" dirty="0" smtClean="0">
                <a:cs typeface="B Yagut" panose="00000400000000000000" pitchFamily="2" charset="-78"/>
              </a:rPr>
              <a:t>تاریخ آخرین </a:t>
            </a:r>
            <a:r>
              <a:rPr lang="fa-IR" dirty="0">
                <a:cs typeface="B Yagut" panose="00000400000000000000" pitchFamily="2" charset="-78"/>
              </a:rPr>
              <a:t>بازنگری: </a:t>
            </a:r>
            <a:r>
              <a:rPr lang="fa-IR" dirty="0" smtClean="0">
                <a:cs typeface="B Yagut" panose="00000400000000000000" pitchFamily="2" charset="-78"/>
              </a:rPr>
              <a:t> 24 تیرماه 1399</a:t>
            </a:r>
          </a:p>
          <a:p>
            <a:pPr marL="0" indent="0" rtl="1">
              <a:buNone/>
            </a:pPr>
            <a:r>
              <a:rPr lang="fa-IR" dirty="0" smtClean="0">
                <a:cs typeface="B Yagut" panose="00000400000000000000" pitchFamily="2" charset="-78"/>
              </a:rPr>
              <a:t>نوبت تهیه</a:t>
            </a:r>
            <a:r>
              <a:rPr lang="fa-IR" smtClean="0">
                <a:cs typeface="B Yagut" panose="00000400000000000000" pitchFamily="2" charset="-78"/>
              </a:rPr>
              <a:t>: 2 </a:t>
            </a:r>
            <a:endParaRPr lang="fa-IR" dirty="0" smtClean="0">
              <a:cs typeface="B Yagut" panose="00000400000000000000" pitchFamily="2" charset="-78"/>
            </a:endParaRPr>
          </a:p>
          <a:p>
            <a:pPr marL="0" indent="0" rtl="1">
              <a:buNone/>
            </a:pPr>
            <a:r>
              <a:rPr lang="fa-IR" dirty="0" smtClean="0">
                <a:cs typeface="B Yagut" panose="00000400000000000000" pitchFamily="2" charset="-78"/>
              </a:rPr>
              <a:t>نام فایل:</a:t>
            </a:r>
          </a:p>
          <a:p>
            <a:pPr marL="0" indent="0" algn="l">
              <a:buNone/>
            </a:pPr>
            <a:r>
              <a:rPr lang="en-US" dirty="0" smtClean="0">
                <a:cs typeface="B Yagut" panose="00000400000000000000" pitchFamily="2" charset="-78"/>
              </a:rPr>
              <a:t>     MB- </a:t>
            </a:r>
            <a:r>
              <a:rPr lang="en-US" dirty="0" err="1" smtClean="0">
                <a:cs typeface="B Yagut" panose="00000400000000000000" pitchFamily="2" charset="-78"/>
              </a:rPr>
              <a:t>Asibpazyri</a:t>
            </a:r>
            <a:r>
              <a:rPr lang="en-US" dirty="0" smtClean="0">
                <a:cs typeface="B Yagut" panose="00000400000000000000" pitchFamily="2" charset="-78"/>
              </a:rPr>
              <a:t> – </a:t>
            </a:r>
            <a:r>
              <a:rPr lang="en-US" dirty="0" err="1" smtClean="0">
                <a:cs typeface="B Yagut" panose="00000400000000000000" pitchFamily="2" charset="-78"/>
              </a:rPr>
              <a:t>dar</a:t>
            </a:r>
            <a:r>
              <a:rPr lang="en-US" dirty="0" smtClean="0">
                <a:cs typeface="B Yagut" panose="00000400000000000000" pitchFamily="2" charset="-78"/>
              </a:rPr>
              <a:t>-  </a:t>
            </a:r>
            <a:r>
              <a:rPr lang="en-US" dirty="0" err="1" smtClean="0">
                <a:cs typeface="B Yagut" panose="00000400000000000000" pitchFamily="2" charset="-78"/>
              </a:rPr>
              <a:t>barabar</a:t>
            </a:r>
            <a:r>
              <a:rPr lang="en-US" dirty="0" smtClean="0">
                <a:cs typeface="B Yagut" panose="00000400000000000000" pitchFamily="2" charset="-78"/>
              </a:rPr>
              <a:t> –   </a:t>
            </a:r>
            <a:r>
              <a:rPr lang="en-US" dirty="0" err="1" smtClean="0">
                <a:cs typeface="B Yagut" panose="00000400000000000000" pitchFamily="2" charset="-78"/>
              </a:rPr>
              <a:t>Balaya</a:t>
            </a:r>
            <a:r>
              <a:rPr lang="en-US" dirty="0" smtClean="0">
                <a:cs typeface="B Yagut" panose="00000400000000000000" pitchFamily="2" charset="-78"/>
              </a:rPr>
              <a:t> –</a:t>
            </a:r>
            <a:r>
              <a:rPr lang="en-US" i="1" dirty="0" smtClean="0">
                <a:cs typeface="B Yagut" panose="00000400000000000000" pitchFamily="2" charset="-78"/>
              </a:rPr>
              <a:t>edi2   </a:t>
            </a:r>
            <a:endParaRPr lang="fa-IR" dirty="0" smtClean="0">
              <a:cs typeface="B Yagut" panose="00000400000000000000" pitchFamily="2" charset="-78"/>
            </a:endParaRPr>
          </a:p>
          <a:p>
            <a:pPr marL="0" indent="0" algn="r" rtl="1">
              <a:buNone/>
            </a:pPr>
            <a:r>
              <a:rPr lang="fa-IR" i="1" dirty="0" smtClean="0">
                <a:cs typeface="B Yagut" panose="00000400000000000000" pitchFamily="2" charset="-78"/>
              </a:rPr>
              <a:t>  </a:t>
            </a:r>
            <a:endParaRPr lang="en-US" i="1" dirty="0">
              <a:cs typeface="B Yagut" panose="00000400000000000000" pitchFamily="2" charset="-78"/>
            </a:endParaRPr>
          </a:p>
        </p:txBody>
      </p:sp>
      <p:pic>
        <p:nvPicPr>
          <p:cNvPr id="1026" name="Picture 2" descr="C:\Users\kin\Pictures\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292350"/>
            <a:ext cx="1656184" cy="1641475"/>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6400800"/>
            <a:ext cx="609600" cy="609600"/>
          </a:xfrm>
          <a:prstGeom prst="rect">
            <a:avLst/>
          </a:prstGeom>
        </p:spPr>
      </p:pic>
    </p:spTree>
    <p:extLst>
      <p:ext uri="{BB962C8B-B14F-4D97-AF65-F5344CB8AC3E}">
        <p14:creationId xmlns:p14="http://schemas.microsoft.com/office/powerpoint/2010/main" val="3365918826"/>
      </p:ext>
    </p:extLst>
  </p:cSld>
  <p:clrMapOvr>
    <a:masterClrMapping/>
  </p:clrMapOvr>
  <mc:AlternateContent xmlns:mc="http://schemas.openxmlformats.org/markup-compatibility/2006" xmlns:p14="http://schemas.microsoft.com/office/powerpoint/2010/main">
    <mc:Choice Requires="p14">
      <p:transition p14:dur="10" advClick="0" advTm="17000"/>
    </mc:Choice>
    <mc:Fallback xmlns="">
      <p:transition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131840" y="332690"/>
            <a:ext cx="3830216" cy="989013"/>
          </a:xfrm>
        </p:spPr>
        <p:txBody>
          <a:bodyPr>
            <a:normAutofit fontScale="90000"/>
          </a:bodyPr>
          <a:lstStyle/>
          <a:p>
            <a:pPr eaLnBrk="1" hangingPunct="1">
              <a:defRPr/>
            </a:pPr>
            <a:r>
              <a:rPr lang="fa-IR" altLang="ar-SA" dirty="0" smtClean="0">
                <a:latin typeface="Times New Roman" pitchFamily="18" charset="0"/>
                <a:ea typeface="+mn-ea"/>
                <a:cs typeface="B Yagut" panose="00000400000000000000" pitchFamily="2" charset="-78"/>
              </a:rPr>
              <a:t>ادراک خطر</a:t>
            </a:r>
            <a:r>
              <a:rPr lang="fa-IR" altLang="ar-SA" sz="4000" b="1" dirty="0" smtClean="0">
                <a:solidFill>
                  <a:srgbClr val="C00000"/>
                </a:solidFill>
                <a:latin typeface="Times New Roman" pitchFamily="18" charset="0"/>
                <a:ea typeface="+mn-ea"/>
                <a:cs typeface="B Koodak" pitchFamily="2" charset="-78"/>
              </a:rPr>
              <a:t/>
            </a:r>
            <a:br>
              <a:rPr lang="fa-IR" altLang="ar-SA" sz="4000" b="1" dirty="0" smtClean="0">
                <a:solidFill>
                  <a:srgbClr val="C00000"/>
                </a:solidFill>
                <a:latin typeface="Times New Roman" pitchFamily="18" charset="0"/>
                <a:ea typeface="+mn-ea"/>
                <a:cs typeface="B Koodak" pitchFamily="2" charset="-78"/>
              </a:rPr>
            </a:br>
            <a:endParaRPr lang="fa-IR" altLang="ar-SA" sz="4000" b="1" dirty="0" smtClean="0">
              <a:solidFill>
                <a:srgbClr val="C00000"/>
              </a:solidFill>
              <a:latin typeface="Times New Roman" pitchFamily="18" charset="0"/>
              <a:ea typeface="+mn-ea"/>
              <a:cs typeface="B Koodak" pitchFamily="2" charset="-78"/>
            </a:endParaRPr>
          </a:p>
        </p:txBody>
      </p:sp>
      <p:sp>
        <p:nvSpPr>
          <p:cNvPr id="24579" name="Content Placeholder 2"/>
          <p:cNvSpPr>
            <a:spLocks noGrp="1"/>
          </p:cNvSpPr>
          <p:nvPr>
            <p:ph idx="1"/>
          </p:nvPr>
        </p:nvSpPr>
        <p:spPr>
          <a:xfrm>
            <a:off x="107504" y="1340768"/>
            <a:ext cx="8928992" cy="2928938"/>
          </a:xfrm>
        </p:spPr>
        <p:txBody>
          <a:bodyPr>
            <a:normAutofit/>
          </a:bodyPr>
          <a:lstStyle/>
          <a:p>
            <a:pPr marL="0" indent="0" algn="just" rtl="1" eaLnBrk="1" hangingPunct="1">
              <a:buNone/>
            </a:pPr>
            <a:r>
              <a:rPr lang="fa-IR" sz="2800" dirty="0" smtClean="0">
                <a:latin typeface="Mitra" pitchFamily="2" charset="-78"/>
                <a:cs typeface="B Yagut" panose="00000400000000000000" pitchFamily="2" charset="-78"/>
              </a:rPr>
              <a:t>درک مخاطبان از خطرات که این ادراک از روی بیان نیازها، نقطه‏نظرات و نگرانی‏ها مشخص می شود.</a:t>
            </a:r>
            <a:endParaRPr lang="en-US" sz="2800" dirty="0" smtClean="0">
              <a:latin typeface="Mitra" pitchFamily="2" charset="-78"/>
              <a:cs typeface="B Yagut" panose="00000400000000000000" pitchFamily="2" charset="-78"/>
            </a:endParaRPr>
          </a:p>
        </p:txBody>
      </p:sp>
      <p:pic>
        <p:nvPicPr>
          <p:cNvPr id="44035" name="Picture 3" descr="C:\Users\Udr\Desktop\images (2).jpg"/>
          <p:cNvPicPr>
            <a:picLocks noChangeAspect="1" noChangeArrowheads="1"/>
          </p:cNvPicPr>
          <p:nvPr/>
        </p:nvPicPr>
        <p:blipFill>
          <a:blip r:embed="rId4" cstate="print"/>
          <a:srcRect/>
          <a:stretch>
            <a:fillRect/>
          </a:stretch>
        </p:blipFill>
        <p:spPr bwMode="auto">
          <a:xfrm>
            <a:off x="685800" y="2667000"/>
            <a:ext cx="7296473" cy="3900326"/>
          </a:xfrm>
          <a:prstGeom prst="rect">
            <a:avLst/>
          </a:prstGeom>
          <a:noFill/>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6289431"/>
            <a:ext cx="609600" cy="609600"/>
          </a:xfrm>
          <a:prstGeom prst="rect">
            <a:avLst/>
          </a:prstGeom>
        </p:spPr>
      </p:pic>
    </p:spTree>
    <p:extLst>
      <p:ext uri="{BB962C8B-B14F-4D97-AF65-F5344CB8AC3E}">
        <p14:creationId xmlns:p14="http://schemas.microsoft.com/office/powerpoint/2010/main" val="1264160571"/>
      </p:ext>
    </p:extLst>
  </p:cSld>
  <p:clrMapOvr>
    <a:masterClrMapping/>
  </p:clrMapOvr>
  <mc:AlternateContent xmlns:mc="http://schemas.openxmlformats.org/markup-compatibility/2006" xmlns:p14="http://schemas.microsoft.com/office/powerpoint/2010/main">
    <mc:Choice Requires="p14">
      <p:transition p14:dur="10" advClick="0" advTm="62000"/>
    </mc:Choice>
    <mc:Fallback xmlns="">
      <p:transition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617440" y="357221"/>
            <a:ext cx="3898776" cy="785813"/>
          </a:xfrm>
        </p:spPr>
        <p:txBody>
          <a:bodyPr>
            <a:normAutofit fontScale="90000"/>
          </a:bodyPr>
          <a:lstStyle/>
          <a:p>
            <a:pPr eaLnBrk="1" hangingPunct="1">
              <a:defRPr/>
            </a:pPr>
            <a:r>
              <a:rPr lang="fa-IR" altLang="ar-SA" dirty="0" smtClean="0">
                <a:latin typeface="Times New Roman" pitchFamily="18" charset="0"/>
                <a:ea typeface="+mn-ea"/>
                <a:cs typeface="B Yagut" panose="00000400000000000000" pitchFamily="2" charset="-78"/>
              </a:rPr>
              <a:t>جابجایی خطر</a:t>
            </a:r>
            <a:r>
              <a:rPr lang="fa-IR" altLang="ar-SA" sz="4000" b="1" dirty="0" smtClean="0">
                <a:solidFill>
                  <a:srgbClr val="C00000"/>
                </a:solidFill>
                <a:latin typeface="Times New Roman" pitchFamily="18" charset="0"/>
                <a:ea typeface="+mn-ea"/>
                <a:cs typeface="B Koodak" pitchFamily="2" charset="-78"/>
              </a:rPr>
              <a:t/>
            </a:r>
            <a:br>
              <a:rPr lang="fa-IR" altLang="ar-SA" sz="4000" b="1" dirty="0" smtClean="0">
                <a:solidFill>
                  <a:srgbClr val="C00000"/>
                </a:solidFill>
                <a:latin typeface="Times New Roman" pitchFamily="18" charset="0"/>
                <a:ea typeface="+mn-ea"/>
                <a:cs typeface="B Koodak" pitchFamily="2" charset="-78"/>
              </a:rPr>
            </a:br>
            <a:endParaRPr lang="fa-IR" altLang="ar-SA" sz="4000" b="1" dirty="0" smtClean="0">
              <a:solidFill>
                <a:srgbClr val="C00000"/>
              </a:solidFill>
              <a:latin typeface="Times New Roman" pitchFamily="18" charset="0"/>
              <a:ea typeface="+mn-ea"/>
              <a:cs typeface="B Koodak" pitchFamily="2" charset="-78"/>
            </a:endParaRPr>
          </a:p>
        </p:txBody>
      </p:sp>
      <p:sp>
        <p:nvSpPr>
          <p:cNvPr id="25603" name="Content Placeholder 2"/>
          <p:cNvSpPr>
            <a:spLocks noGrp="1"/>
          </p:cNvSpPr>
          <p:nvPr>
            <p:ph idx="1"/>
          </p:nvPr>
        </p:nvSpPr>
        <p:spPr>
          <a:xfrm>
            <a:off x="179512" y="1340768"/>
            <a:ext cx="8784976" cy="3929062"/>
          </a:xfrm>
        </p:spPr>
        <p:txBody>
          <a:bodyPr>
            <a:normAutofit/>
          </a:bodyPr>
          <a:lstStyle/>
          <a:p>
            <a:pPr marL="0" indent="0" algn="just" rtl="1" eaLnBrk="1" hangingPunct="1">
              <a:buNone/>
            </a:pPr>
            <a:r>
              <a:rPr lang="fa-IR" sz="2800" dirty="0" smtClean="0">
                <a:latin typeface="Mitra" pitchFamily="2" charset="-78"/>
                <a:cs typeface="B Yagut" panose="00000400000000000000" pitchFamily="2" charset="-78"/>
              </a:rPr>
              <a:t>جابجایی مسئولیت یا میزان خسارت ناشی از خطر به دیگران از طریق قوانین، قراردادها، بیمه یا روش‏های دیگر. جابجایی خطر همچنین می‏تواند به انتقال فیزیکی همه یا بخشی از خطر به جای دیگر اطلاق گردد.</a:t>
            </a:r>
            <a:endParaRPr lang="en-US" sz="2800" dirty="0" smtClean="0">
              <a:latin typeface="Mitra" pitchFamily="2" charset="-78"/>
              <a:cs typeface="B Yagut" panose="00000400000000000000" pitchFamily="2" charset="-78"/>
            </a:endParaRPr>
          </a:p>
        </p:txBody>
      </p:sp>
      <p:pic>
        <p:nvPicPr>
          <p:cNvPr id="39938" name="Picture 2" descr="C:\Users\Udr\Desktop\New folder\images (6).jpg"/>
          <p:cNvPicPr>
            <a:picLocks noChangeAspect="1" noChangeArrowheads="1"/>
          </p:cNvPicPr>
          <p:nvPr/>
        </p:nvPicPr>
        <p:blipFill>
          <a:blip r:embed="rId4" cstate="print"/>
          <a:srcRect/>
          <a:stretch>
            <a:fillRect/>
          </a:stretch>
        </p:blipFill>
        <p:spPr bwMode="auto">
          <a:xfrm>
            <a:off x="1907705" y="4005098"/>
            <a:ext cx="5345410" cy="1451223"/>
          </a:xfrm>
          <a:prstGeom prst="rect">
            <a:avLst/>
          </a:prstGeom>
          <a:noFill/>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6324600"/>
            <a:ext cx="609600" cy="609600"/>
          </a:xfrm>
          <a:prstGeom prst="rect">
            <a:avLst/>
          </a:prstGeom>
        </p:spPr>
      </p:pic>
    </p:spTree>
    <p:extLst>
      <p:ext uri="{BB962C8B-B14F-4D97-AF65-F5344CB8AC3E}">
        <p14:creationId xmlns:p14="http://schemas.microsoft.com/office/powerpoint/2010/main" val="1220050291"/>
      </p:ext>
    </p:extLst>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324543" y="1412811"/>
            <a:ext cx="9392342" cy="1512167"/>
          </a:xfrm>
        </p:spPr>
        <p:txBody>
          <a:bodyPr>
            <a:normAutofit/>
          </a:bodyPr>
          <a:lstStyle/>
          <a:p>
            <a:pPr marL="0" indent="0" algn="just" rtl="1" eaLnBrk="1" hangingPunct="1">
              <a:lnSpc>
                <a:spcPct val="160000"/>
              </a:lnSpc>
              <a:buNone/>
              <a:defRPr/>
            </a:pPr>
            <a:r>
              <a:rPr lang="fa-IR" altLang="en-US" sz="2800" dirty="0" smtClean="0">
                <a:latin typeface="Mitra" pitchFamily="2" charset="-78"/>
                <a:cs typeface="B Yagut" panose="00000400000000000000" pitchFamily="2" charset="-78"/>
              </a:rPr>
              <a:t>-فرآیند سیستماتیک توصیف و اندازه‏گیری خطر ناشی از مخاطرات</a:t>
            </a:r>
            <a:endParaRPr lang="en-US" altLang="en-US" sz="2800" dirty="0" smtClean="0">
              <a:latin typeface="Mitra" pitchFamily="2" charset="-78"/>
              <a:cs typeface="B Yagut" panose="00000400000000000000" pitchFamily="2" charset="-78"/>
            </a:endParaRPr>
          </a:p>
        </p:txBody>
      </p:sp>
      <p:sp>
        <p:nvSpPr>
          <p:cNvPr id="9" name="Title 1"/>
          <p:cNvSpPr>
            <a:spLocks noGrp="1"/>
          </p:cNvSpPr>
          <p:nvPr>
            <p:ph type="title"/>
          </p:nvPr>
        </p:nvSpPr>
        <p:spPr>
          <a:xfrm>
            <a:off x="2843809" y="404698"/>
            <a:ext cx="4344888" cy="785813"/>
          </a:xfrm>
        </p:spPr>
        <p:txBody>
          <a:bodyPr>
            <a:normAutofit fontScale="90000"/>
          </a:bodyPr>
          <a:lstStyle/>
          <a:p>
            <a:pPr>
              <a:spcAft>
                <a:spcPts val="1200"/>
              </a:spcAft>
              <a:defRPr/>
            </a:pPr>
            <a:r>
              <a:rPr lang="fa-IR" altLang="en-US" dirty="0" smtClean="0">
                <a:latin typeface="Times New Roman" pitchFamily="18" charset="0"/>
                <a:cs typeface="B Yagut" panose="00000400000000000000" pitchFamily="2" charset="-78"/>
              </a:rPr>
              <a:t>ارزیابی خطر</a:t>
            </a:r>
            <a:r>
              <a:rPr lang="fa-IR" altLang="en-US" sz="4000" b="1" dirty="0" smtClean="0">
                <a:solidFill>
                  <a:srgbClr val="C00000"/>
                </a:solidFill>
                <a:latin typeface="Times New Roman" pitchFamily="18" charset="0"/>
                <a:cs typeface="B Koodak" pitchFamily="2" charset="-78"/>
              </a:rPr>
              <a:t/>
            </a:r>
            <a:br>
              <a:rPr lang="fa-IR" altLang="en-US" sz="4000" b="1" dirty="0" smtClean="0">
                <a:solidFill>
                  <a:srgbClr val="C00000"/>
                </a:solidFill>
                <a:latin typeface="Times New Roman" pitchFamily="18" charset="0"/>
                <a:cs typeface="B Koodak" pitchFamily="2" charset="-78"/>
              </a:rPr>
            </a:br>
            <a:r>
              <a:rPr lang="en-US" altLang="ar-SA" sz="4000" b="1" dirty="0" smtClean="0">
                <a:solidFill>
                  <a:srgbClr val="C00000"/>
                </a:solidFill>
                <a:latin typeface="Times New Roman" pitchFamily="18" charset="0"/>
                <a:cs typeface="B Koodak" pitchFamily="2" charset="-78"/>
              </a:rPr>
              <a:t> </a:t>
            </a:r>
          </a:p>
        </p:txBody>
      </p:sp>
      <p:sp>
        <p:nvSpPr>
          <p:cNvPr id="10" name="Content Placeholder 2"/>
          <p:cNvSpPr txBox="1">
            <a:spLocks/>
          </p:cNvSpPr>
          <p:nvPr/>
        </p:nvSpPr>
        <p:spPr bwMode="auto">
          <a:xfrm>
            <a:off x="1" y="2362200"/>
            <a:ext cx="9036496" cy="22216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just" fontAlgn="base">
              <a:lnSpc>
                <a:spcPct val="150000"/>
              </a:lnSpc>
              <a:spcBef>
                <a:spcPct val="20000"/>
              </a:spcBef>
              <a:spcAft>
                <a:spcPct val="0"/>
              </a:spcAft>
              <a:defRPr/>
            </a:pPr>
            <a:r>
              <a:rPr lang="fa-IR" sz="2800" kern="0" dirty="0" smtClean="0">
                <a:solidFill>
                  <a:prstClr val="black"/>
                </a:solidFill>
                <a:latin typeface="Mitra" pitchFamily="2" charset="-78"/>
                <a:cs typeface="B Yagut" panose="00000400000000000000" pitchFamily="2" charset="-78"/>
              </a:rPr>
              <a:t>-فرآیند رتبه بندی خطرهای مختلف با مقایسه سطوح مختلف خطر و بر اساس استانداردهای مشخص</a:t>
            </a:r>
            <a:endParaRPr lang="en-US" sz="2800" kern="0" dirty="0" smtClean="0">
              <a:solidFill>
                <a:prstClr val="black"/>
              </a:solidFill>
              <a:latin typeface="Mitra" pitchFamily="2" charset="-78"/>
              <a:cs typeface="B Yagut" panose="00000400000000000000" pitchFamily="2" charset="-78"/>
            </a:endParaRPr>
          </a:p>
        </p:txBody>
      </p:sp>
      <p:pic>
        <p:nvPicPr>
          <p:cNvPr id="6" name="Picture 16" descr="ID# 9257 - Risk Measurement  - PowerPoint Animation">
            <a:hlinkClick r:id="rId5"/>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501008"/>
            <a:ext cx="2971800" cy="2971800"/>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6472808"/>
            <a:ext cx="609600" cy="609600"/>
          </a:xfrm>
          <a:prstGeom prst="rect">
            <a:avLst/>
          </a:prstGeom>
        </p:spPr>
      </p:pic>
    </p:spTree>
    <p:extLst>
      <p:ext uri="{BB962C8B-B14F-4D97-AF65-F5344CB8AC3E}">
        <p14:creationId xmlns:p14="http://schemas.microsoft.com/office/powerpoint/2010/main" val="203985477"/>
      </p:ext>
    </p:extLst>
  </p:cSld>
  <p:clrMapOvr>
    <a:masterClrMapping/>
  </p:clrMapOvr>
  <mc:AlternateContent xmlns:mc="http://schemas.openxmlformats.org/markup-compatibility/2006" xmlns:p14="http://schemas.microsoft.com/office/powerpoint/2010/main">
    <mc:Choice Requires="p14">
      <p:transition p14:dur="10" advClick="0" advTm="32000"/>
    </mc:Choice>
    <mc:Fallback xmlns="">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792088"/>
          </a:xfrm>
        </p:spPr>
        <p:txBody>
          <a:bodyPr>
            <a:noAutofit/>
          </a:bodyPr>
          <a:lstStyle/>
          <a:p>
            <a:r>
              <a:rPr lang="fa-IR" sz="4000" dirty="0">
                <a:cs typeface="B Yagut" panose="00000400000000000000" pitchFamily="2" charset="-78"/>
              </a:rPr>
              <a:t>آسیب پذیری </a:t>
            </a:r>
            <a:r>
              <a:rPr lang="en-US" sz="4000" dirty="0">
                <a:cs typeface="B Yagut" panose="00000400000000000000" pitchFamily="2" charset="-78"/>
              </a:rPr>
              <a:t>(Vulnerability)</a:t>
            </a:r>
            <a:r>
              <a:rPr lang="fa-IR" sz="4000" dirty="0">
                <a:solidFill>
                  <a:srgbClr val="FF0000"/>
                </a:solidFill>
                <a:cs typeface="B Yagut" panose="00000400000000000000" pitchFamily="2" charset="-78"/>
              </a:rPr>
              <a:t/>
            </a:r>
            <a:br>
              <a:rPr lang="fa-IR" sz="4000" dirty="0">
                <a:solidFill>
                  <a:srgbClr val="FF0000"/>
                </a:solidFill>
                <a:cs typeface="B Yagut" panose="00000400000000000000" pitchFamily="2" charset="-78"/>
              </a:rPr>
            </a:br>
            <a:endParaRPr lang="fa-IR" sz="4000" dirty="0">
              <a:solidFill>
                <a:srgbClr val="FF0000"/>
              </a:solidFill>
              <a:cs typeface="B Yagut" panose="00000400000000000000" pitchFamily="2" charset="-78"/>
            </a:endParaRPr>
          </a:p>
        </p:txBody>
      </p:sp>
      <p:sp>
        <p:nvSpPr>
          <p:cNvPr id="3" name="Content Placeholder 2"/>
          <p:cNvSpPr>
            <a:spLocks noGrp="1"/>
          </p:cNvSpPr>
          <p:nvPr>
            <p:ph idx="1"/>
          </p:nvPr>
        </p:nvSpPr>
        <p:spPr>
          <a:xfrm>
            <a:off x="0" y="2132890"/>
            <a:ext cx="8964488" cy="4525963"/>
          </a:xfrm>
        </p:spPr>
        <p:txBody>
          <a:bodyPr>
            <a:normAutofit/>
          </a:bodyPr>
          <a:lstStyle/>
          <a:p>
            <a:pPr marL="0" indent="0">
              <a:buNone/>
            </a:pPr>
            <a:r>
              <a:rPr lang="fa-IR" sz="2800" dirty="0" smtClean="0">
                <a:cs typeface="B Yagut" panose="00000400000000000000" pitchFamily="2" charset="-78"/>
              </a:rPr>
              <a:t>آسیب </a:t>
            </a:r>
            <a:r>
              <a:rPr lang="fa-IR" sz="2800" dirty="0">
                <a:cs typeface="B Yagut" panose="00000400000000000000" pitchFamily="2" charset="-78"/>
              </a:rPr>
              <a:t>پذیری شرایطی است که باعث میشود یک جامعه در برابر اثرات سوء یک مخاطره تاثیر پذیر شده و آسیب ببیند. این شرایط می توانند فیزیکی، اجتماعی، اقتصادی، محیطی و یا مربوط به فرآیندهای مدیریتی باشند. </a:t>
            </a:r>
            <a:endParaRPr lang="fa-IR" sz="28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6138" y="6019800"/>
            <a:ext cx="609600" cy="609600"/>
          </a:xfrm>
          <a:prstGeom prst="rect">
            <a:avLst/>
          </a:prstGeom>
        </p:spPr>
      </p:pic>
    </p:spTree>
    <p:extLst>
      <p:ext uri="{BB962C8B-B14F-4D97-AF65-F5344CB8AC3E}">
        <p14:creationId xmlns:p14="http://schemas.microsoft.com/office/powerpoint/2010/main" val="3272539327"/>
      </p:ext>
    </p:extLst>
  </p:cSld>
  <p:clrMapOvr>
    <a:masterClrMapping/>
  </p:clrMapOvr>
  <mc:AlternateContent xmlns:mc="http://schemas.openxmlformats.org/markup-compatibility/2006" xmlns:p14="http://schemas.microsoft.com/office/powerpoint/2010/main">
    <mc:Choice Requires="p14">
      <p:transition p14:dur="10" advClick="0" advTm="17000"/>
    </mc:Choice>
    <mc:Fallback xmlns="">
      <p:transition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144000" cy="1143000"/>
          </a:xfrm>
        </p:spPr>
        <p:txBody>
          <a:bodyPr>
            <a:normAutofit fontScale="90000"/>
          </a:bodyPr>
          <a:lstStyle/>
          <a:p>
            <a:pPr algn="r"/>
            <a:r>
              <a:rPr lang="fa-IR" dirty="0">
                <a:cs typeface="B Yagut" panose="00000400000000000000" pitchFamily="2" charset="-78"/>
              </a:rPr>
              <a:t>آسیب پذیری می تواند در 4 گروه کلی زیر روی دهد</a:t>
            </a:r>
            <a:endParaRPr lang="fa-IR" dirty="0"/>
          </a:p>
        </p:txBody>
      </p:sp>
      <p:sp>
        <p:nvSpPr>
          <p:cNvPr id="3" name="Content Placeholder 2"/>
          <p:cNvSpPr>
            <a:spLocks noGrp="1"/>
          </p:cNvSpPr>
          <p:nvPr>
            <p:ph idx="1"/>
          </p:nvPr>
        </p:nvSpPr>
        <p:spPr/>
        <p:txBody>
          <a:bodyPr/>
          <a:lstStyle/>
          <a:p>
            <a:pPr marL="0" indent="0">
              <a:buNone/>
            </a:pPr>
            <a:endParaRPr lang="en-US" dirty="0"/>
          </a:p>
          <a:p>
            <a:pPr marL="0" lvl="0" indent="0">
              <a:buNone/>
            </a:pPr>
            <a:r>
              <a:rPr lang="fa-IR" sz="2800" b="1" dirty="0">
                <a:cs typeface="B Yagut" panose="00000400000000000000" pitchFamily="2" charset="-78"/>
              </a:rPr>
              <a:t>اجزاء عملکردی</a:t>
            </a:r>
            <a:r>
              <a:rPr lang="fa-IR" sz="2800" dirty="0">
                <a:cs typeface="B Yagut" panose="00000400000000000000" pitchFamily="2" charset="-78"/>
              </a:rPr>
              <a:t>: برنامه، دانش افراد</a:t>
            </a:r>
            <a:endParaRPr lang="en-US" sz="2800" dirty="0">
              <a:cs typeface="B Yagut" panose="00000400000000000000" pitchFamily="2" charset="-78"/>
            </a:endParaRPr>
          </a:p>
          <a:p>
            <a:pPr marL="0" indent="0">
              <a:buNone/>
            </a:pPr>
            <a:r>
              <a:rPr lang="fa-IR" sz="2800" b="1" dirty="0">
                <a:cs typeface="B Yagut" panose="00000400000000000000" pitchFamily="2" charset="-78"/>
              </a:rPr>
              <a:t>اجزاء سازه ای: </a:t>
            </a:r>
            <a:r>
              <a:rPr lang="fa-IR" sz="2800" dirty="0">
                <a:cs typeface="B Yagut" panose="00000400000000000000" pitchFamily="2" charset="-78"/>
              </a:rPr>
              <a:t>دیوار، سقف و ستون</a:t>
            </a:r>
            <a:endParaRPr lang="en-US" sz="2800" dirty="0">
              <a:cs typeface="B Yagut" panose="00000400000000000000" pitchFamily="2" charset="-78"/>
            </a:endParaRPr>
          </a:p>
          <a:p>
            <a:pPr marL="0" lvl="0" indent="0">
              <a:buNone/>
            </a:pPr>
            <a:r>
              <a:rPr lang="fa-IR" sz="2800" b="1" dirty="0">
                <a:cs typeface="B Yagut" panose="00000400000000000000" pitchFamily="2" charset="-78"/>
              </a:rPr>
              <a:t>اجزاء غیرسازه ای: </a:t>
            </a:r>
            <a:r>
              <a:rPr lang="fa-IR" sz="2800" dirty="0">
                <a:cs typeface="B Yagut" panose="00000400000000000000" pitchFamily="2" charset="-78"/>
              </a:rPr>
              <a:t>تاسیسات، تجهیزات و </a:t>
            </a:r>
            <a:r>
              <a:rPr lang="fa-IR" sz="2800" dirty="0" smtClean="0">
                <a:cs typeface="B Yagut" panose="00000400000000000000" pitchFamily="2" charset="-78"/>
              </a:rPr>
              <a:t>دکوراسیون</a:t>
            </a:r>
          </a:p>
          <a:p>
            <a:pPr marL="0" lvl="0" indent="0">
              <a:buNone/>
            </a:pPr>
            <a:r>
              <a:rPr lang="fa-IR" sz="2800" b="1" dirty="0" smtClean="0">
                <a:cs typeface="B Yagut" panose="00000400000000000000" pitchFamily="2" charset="-78"/>
              </a:rPr>
              <a:t>آسیب پذیری فردی </a:t>
            </a:r>
            <a:r>
              <a:rPr lang="fa-IR" sz="2800" dirty="0" smtClean="0">
                <a:cs typeface="B Yagut" panose="00000400000000000000" pitchFamily="2" charset="-78"/>
              </a:rPr>
              <a:t>: زنان باردار ، معلولین ، سالمندان و... </a:t>
            </a:r>
            <a:endParaRPr lang="fa-IR" sz="2800" dirty="0">
              <a:cs typeface="B Yagut" panose="00000400000000000000" pitchFamily="2" charset="-78"/>
            </a:endParaRPr>
          </a:p>
        </p:txBody>
      </p:sp>
      <p:pic>
        <p:nvPicPr>
          <p:cNvPr id="4" name="2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09600" y="7315200"/>
            <a:ext cx="609600" cy="609600"/>
          </a:xfrm>
          <a:prstGeom prst="rect">
            <a:avLst/>
          </a:prstGeom>
        </p:spPr>
      </p:pic>
    </p:spTree>
    <p:extLst>
      <p:ext uri="{BB962C8B-B14F-4D97-AF65-F5344CB8AC3E}">
        <p14:creationId xmlns:p14="http://schemas.microsoft.com/office/powerpoint/2010/main" val="2062135739"/>
      </p:ext>
    </p:extLst>
  </p:cSld>
  <p:clrMapOvr>
    <a:masterClrMapping/>
  </p:clrMapOvr>
  <mc:AlternateContent xmlns:mc="http://schemas.openxmlformats.org/markup-compatibility/2006" xmlns:p14="http://schemas.microsoft.com/office/powerpoint/2010/main">
    <mc:Choice Requires="p14">
      <p:transition p14:dur="10" advClick="0" advTm="68000"/>
    </mc:Choice>
    <mc:Fallback xmlns="">
      <p:transition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548680"/>
            <a:ext cx="5715000" cy="836712"/>
          </a:xfrm>
        </p:spPr>
        <p:txBody>
          <a:bodyPr>
            <a:normAutofit/>
          </a:bodyPr>
          <a:lstStyle/>
          <a:p>
            <a:pPr algn="ctr"/>
            <a:r>
              <a:rPr lang="fa-IR" sz="4000" dirty="0" smtClean="0">
                <a:cs typeface="B Yagut" panose="00000400000000000000" pitchFamily="2" charset="-78"/>
              </a:rPr>
              <a:t>خطرسازه </a:t>
            </a:r>
            <a:r>
              <a:rPr lang="fa-IR" sz="4000" dirty="0">
                <a:cs typeface="B Yagut" panose="00000400000000000000" pitchFamily="2" charset="-78"/>
              </a:rPr>
              <a:t>ای</a:t>
            </a:r>
          </a:p>
        </p:txBody>
      </p:sp>
      <p:sp>
        <p:nvSpPr>
          <p:cNvPr id="3" name="Content Placeholder 2"/>
          <p:cNvSpPr>
            <a:spLocks noGrp="1"/>
          </p:cNvSpPr>
          <p:nvPr>
            <p:ph sz="half" idx="1"/>
          </p:nvPr>
        </p:nvSpPr>
        <p:spPr>
          <a:xfrm>
            <a:off x="0" y="1727202"/>
            <a:ext cx="9067799" cy="4798142"/>
          </a:xfrm>
        </p:spPr>
        <p:txBody>
          <a:bodyPr>
            <a:noAutofit/>
          </a:bodyPr>
          <a:lstStyle/>
          <a:p>
            <a:pPr marL="0" indent="0" algn="r" rtl="1">
              <a:buNone/>
            </a:pPr>
            <a:r>
              <a:rPr lang="fa-IR" sz="2800" dirty="0" smtClean="0">
                <a:cs typeface="B Yagut" panose="00000400000000000000" pitchFamily="2" charset="-78"/>
              </a:rPr>
              <a:t>اجزاي </a:t>
            </a:r>
            <a:r>
              <a:rPr lang="fa-IR" sz="2800" dirty="0">
                <a:cs typeface="B Yagut" panose="00000400000000000000" pitchFamily="2" charset="-78"/>
              </a:rPr>
              <a:t>سازه‌اي به بخش‌هايي از ساختمان گفته مي‌شود كه در مقابل نيروهاي ثقلي، زلزله، باد و ديگر انواع بارها مقاومت </a:t>
            </a:r>
            <a:r>
              <a:rPr lang="fa-IR" sz="2800" dirty="0" smtClean="0">
                <a:cs typeface="B Yagut" panose="00000400000000000000" pitchFamily="2" charset="-78"/>
              </a:rPr>
              <a:t>مي‌كنند.</a:t>
            </a:r>
          </a:p>
          <a:p>
            <a:pPr lvl="2" algn="r" rtl="1"/>
            <a:r>
              <a:rPr lang="fa-IR" sz="2800" dirty="0" smtClean="0">
                <a:cs typeface="B Yagut" panose="00000400000000000000" pitchFamily="2" charset="-78"/>
              </a:rPr>
              <a:t>ستون‌ها </a:t>
            </a:r>
            <a:r>
              <a:rPr lang="fa-IR" sz="2800" dirty="0">
                <a:cs typeface="B Yagut" panose="00000400000000000000" pitchFamily="2" charset="-78"/>
              </a:rPr>
              <a:t>و </a:t>
            </a:r>
            <a:r>
              <a:rPr lang="fa-IR" sz="2800" dirty="0" smtClean="0">
                <a:cs typeface="B Yagut" panose="00000400000000000000" pitchFamily="2" charset="-78"/>
              </a:rPr>
              <a:t>پايه‌ها</a:t>
            </a:r>
          </a:p>
          <a:p>
            <a:pPr lvl="2" algn="r" rtl="1"/>
            <a:r>
              <a:rPr lang="fa-IR" sz="2800" dirty="0" smtClean="0">
                <a:cs typeface="B Yagut" panose="00000400000000000000" pitchFamily="2" charset="-78"/>
              </a:rPr>
              <a:t>انواع </a:t>
            </a:r>
            <a:r>
              <a:rPr lang="fa-IR" sz="2800" dirty="0">
                <a:cs typeface="B Yagut" panose="00000400000000000000" pitchFamily="2" charset="-78"/>
              </a:rPr>
              <a:t>سقف‌ها </a:t>
            </a:r>
            <a:endParaRPr lang="fa-IR" sz="2800" dirty="0" smtClean="0">
              <a:cs typeface="B Yagut" panose="00000400000000000000" pitchFamily="2" charset="-78"/>
            </a:endParaRPr>
          </a:p>
          <a:p>
            <a:pPr lvl="2" algn="r" rtl="1"/>
            <a:r>
              <a:rPr lang="fa-IR" sz="2800" dirty="0" smtClean="0">
                <a:cs typeface="B Yagut" panose="00000400000000000000" pitchFamily="2" charset="-78"/>
              </a:rPr>
              <a:t>تيرهاي </a:t>
            </a:r>
            <a:r>
              <a:rPr lang="fa-IR" sz="2800" dirty="0">
                <a:cs typeface="B Yagut" panose="00000400000000000000" pitchFamily="2" charset="-78"/>
              </a:rPr>
              <a:t>اصلي و </a:t>
            </a:r>
            <a:r>
              <a:rPr lang="fa-IR" sz="2800" dirty="0" smtClean="0">
                <a:cs typeface="B Yagut" panose="00000400000000000000" pitchFamily="2" charset="-78"/>
              </a:rPr>
              <a:t>فرعي</a:t>
            </a:r>
          </a:p>
          <a:p>
            <a:pPr lvl="2" algn="r" rtl="1"/>
            <a:r>
              <a:rPr lang="fa-IR" sz="2800" dirty="0" smtClean="0">
                <a:cs typeface="B Yagut" panose="00000400000000000000" pitchFamily="2" charset="-78"/>
              </a:rPr>
              <a:t>بادبندها</a:t>
            </a:r>
          </a:p>
          <a:p>
            <a:pPr lvl="2" algn="r" rtl="1"/>
            <a:r>
              <a:rPr lang="fa-IR" sz="2800" dirty="0" smtClean="0">
                <a:cs typeface="B Yagut" panose="00000400000000000000" pitchFamily="2" charset="-78"/>
              </a:rPr>
              <a:t>ديوارهاي </a:t>
            </a:r>
            <a:r>
              <a:rPr lang="fa-IR" sz="2800" dirty="0">
                <a:cs typeface="B Yagut" panose="00000400000000000000" pitchFamily="2" charset="-78"/>
              </a:rPr>
              <a:t>باربر </a:t>
            </a:r>
            <a:endParaRPr lang="fa-IR" sz="2800" dirty="0" smtClean="0">
              <a:cs typeface="B Yagut" panose="00000400000000000000" pitchFamily="2" charset="-78"/>
            </a:endParaRPr>
          </a:p>
          <a:p>
            <a:pPr lvl="2" algn="r" rtl="1"/>
            <a:r>
              <a:rPr lang="fa-IR" sz="2800" dirty="0" smtClean="0">
                <a:cs typeface="B Yagut" panose="00000400000000000000" pitchFamily="2" charset="-78"/>
              </a:rPr>
              <a:t>پي‌ها</a:t>
            </a:r>
          </a:p>
        </p:txBody>
      </p:sp>
      <p:pic>
        <p:nvPicPr>
          <p:cNvPr id="4" name="2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0" y="7467600"/>
            <a:ext cx="609600" cy="609600"/>
          </a:xfrm>
          <a:prstGeom prst="rect">
            <a:avLst/>
          </a:prstGeom>
        </p:spPr>
      </p:pic>
    </p:spTree>
    <p:extLst>
      <p:ext uri="{BB962C8B-B14F-4D97-AF65-F5344CB8AC3E}">
        <p14:creationId xmlns:p14="http://schemas.microsoft.com/office/powerpoint/2010/main" val="1061035389"/>
      </p:ext>
    </p:extLst>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457200"/>
          </a:xfrm>
        </p:spPr>
        <p:txBody>
          <a:bodyPr rtlCol="0">
            <a:normAutofit fontScale="90000"/>
          </a:bodyPr>
          <a:lstStyle/>
          <a:p>
            <a:pPr eaLnBrk="1" fontAlgn="auto" hangingPunct="1">
              <a:spcAft>
                <a:spcPts val="0"/>
              </a:spcAft>
              <a:defRPr/>
            </a:pPr>
            <a:r>
              <a:rPr lang="fa-IR" dirty="0">
                <a:cs typeface="B Yagut" panose="00000400000000000000" pitchFamily="2" charset="-78"/>
              </a:rPr>
              <a:t>ارزیابی خطر سازه </a:t>
            </a:r>
            <a:r>
              <a:rPr lang="fa-IR" dirty="0" smtClean="0">
                <a:cs typeface="B Yagut" panose="00000400000000000000" pitchFamily="2" charset="-78"/>
              </a:rPr>
              <a:t>ای</a:t>
            </a:r>
            <a:endParaRPr lang="fa-IR" dirty="0">
              <a:cs typeface="B Yagut" panose="00000400000000000000" pitchFamily="2" charset="-78"/>
            </a:endParaRPr>
          </a:p>
        </p:txBody>
      </p:sp>
      <p:sp>
        <p:nvSpPr>
          <p:cNvPr id="3" name="Content Placeholder 2"/>
          <p:cNvSpPr>
            <a:spLocks noGrp="1"/>
          </p:cNvSpPr>
          <p:nvPr>
            <p:ph idx="1"/>
          </p:nvPr>
        </p:nvSpPr>
        <p:spPr>
          <a:xfrm>
            <a:off x="107504" y="1916832"/>
            <a:ext cx="9036496" cy="4425355"/>
          </a:xfrm>
        </p:spPr>
        <p:txBody>
          <a:bodyPr rtlCol="0">
            <a:noAutofit/>
          </a:bodyPr>
          <a:lstStyle/>
          <a:p>
            <a:pPr marL="0" indent="0" algn="r" rtl="1" eaLnBrk="1" fontAlgn="auto" hangingPunct="1">
              <a:spcAft>
                <a:spcPts val="0"/>
              </a:spcAft>
              <a:buFont typeface="Arial" panose="020B0604020202020204" pitchFamily="34" charset="0"/>
              <a:buNone/>
              <a:defRPr/>
            </a:pPr>
            <a:r>
              <a:rPr lang="fa-IR" sz="2800" dirty="0" smtClean="0">
                <a:cs typeface="B Yagut" panose="00000400000000000000" pitchFamily="2" charset="-78"/>
              </a:rPr>
              <a:t>مهمترین </a:t>
            </a:r>
            <a:r>
              <a:rPr lang="fa-IR" sz="2800" dirty="0">
                <a:cs typeface="B Yagut" panose="00000400000000000000" pitchFamily="2" charset="-78"/>
              </a:rPr>
              <a:t>عامل مرگ در بلایای طبیعی در </a:t>
            </a:r>
            <a:r>
              <a:rPr lang="fa-IR" sz="2800" dirty="0" smtClean="0">
                <a:cs typeface="B Yagut" panose="00000400000000000000" pitchFamily="2" charset="-78"/>
              </a:rPr>
              <a:t>ایران تخریب </a:t>
            </a:r>
            <a:r>
              <a:rPr lang="fa-IR" sz="2800" dirty="0">
                <a:cs typeface="B Yagut" panose="00000400000000000000" pitchFamily="2" charset="-78"/>
              </a:rPr>
              <a:t>ساختمان های غیرمقاوم </a:t>
            </a:r>
            <a:r>
              <a:rPr lang="fa-IR" sz="2800" dirty="0" smtClean="0">
                <a:cs typeface="B Yagut" panose="00000400000000000000" pitchFamily="2" charset="-78"/>
              </a:rPr>
              <a:t>است.</a:t>
            </a:r>
          </a:p>
          <a:p>
            <a:pPr marL="0" indent="0" algn="ctr" rtl="1" eaLnBrk="1" fontAlgn="auto" hangingPunct="1">
              <a:spcAft>
                <a:spcPts val="0"/>
              </a:spcAft>
              <a:buFont typeface="Arial" panose="020B0604020202020204" pitchFamily="34" charset="0"/>
              <a:buNone/>
              <a:defRPr/>
            </a:pPr>
            <a:endParaRPr lang="fa-IR" sz="2800" dirty="0" smtClean="0">
              <a:cs typeface="B Yagut" panose="00000400000000000000" pitchFamily="2" charset="-78"/>
            </a:endParaRPr>
          </a:p>
          <a:p>
            <a:pPr algn="r" rtl="1" eaLnBrk="1" fontAlgn="auto" hangingPunct="1">
              <a:spcAft>
                <a:spcPts val="0"/>
              </a:spcAft>
              <a:defRPr/>
            </a:pPr>
            <a:r>
              <a:rPr lang="fa-IR" sz="2800" dirty="0" smtClean="0">
                <a:cs typeface="B Yagut" panose="00000400000000000000" pitchFamily="2" charset="-78"/>
              </a:rPr>
              <a:t>لازم </a:t>
            </a:r>
            <a:r>
              <a:rPr lang="fa-IR" sz="2800" dirty="0">
                <a:cs typeface="B Yagut" panose="00000400000000000000" pitchFamily="2" charset="-78"/>
              </a:rPr>
              <a:t>است مقاومت سازه هر منزل در برابر مخاطرات مهم </a:t>
            </a:r>
            <a:r>
              <a:rPr lang="fa-IR" sz="2800" dirty="0" smtClean="0">
                <a:cs typeface="B Yagut" panose="00000400000000000000" pitchFamily="2" charset="-78"/>
              </a:rPr>
              <a:t>(بخصوص زلزله ، سیل و طوفان) </a:t>
            </a:r>
            <a:r>
              <a:rPr lang="fa-IR" sz="2800" dirty="0">
                <a:cs typeface="B Yagut" panose="00000400000000000000" pitchFamily="2" charset="-78"/>
              </a:rPr>
              <a:t>توسط یک فرد متخصص سنجیده شود</a:t>
            </a:r>
            <a:r>
              <a:rPr lang="fa-IR" sz="2800" dirty="0" smtClean="0">
                <a:cs typeface="B Yagut" panose="00000400000000000000" pitchFamily="2" charset="-78"/>
              </a:rPr>
              <a:t>.</a:t>
            </a:r>
          </a:p>
          <a:p>
            <a:pPr marL="0" indent="0" algn="r" rtl="1" eaLnBrk="1" fontAlgn="auto" hangingPunct="1">
              <a:spcAft>
                <a:spcPts val="0"/>
              </a:spcAft>
              <a:buNone/>
              <a:defRPr/>
            </a:pPr>
            <a:endParaRPr lang="fa-IR" sz="2800" dirty="0" smtClean="0">
              <a:cs typeface="B Yagut" panose="00000400000000000000" pitchFamily="2" charset="-78"/>
            </a:endParaRPr>
          </a:p>
          <a:p>
            <a:pPr algn="r" rtl="1" eaLnBrk="1" fontAlgn="auto" hangingPunct="1">
              <a:spcAft>
                <a:spcPts val="0"/>
              </a:spcAft>
              <a:defRPr/>
            </a:pPr>
            <a:r>
              <a:rPr lang="fa-IR" sz="2800" dirty="0" smtClean="0">
                <a:cs typeface="B Yagut" panose="00000400000000000000" pitchFamily="2" charset="-78"/>
              </a:rPr>
              <a:t>توصیه </a:t>
            </a:r>
            <a:r>
              <a:rPr lang="fa-IR" sz="2800" dirty="0">
                <a:cs typeface="B Yagut" panose="00000400000000000000" pitchFamily="2" charset="-78"/>
              </a:rPr>
              <a:t>می شود این کار سالانه تکرار </a:t>
            </a:r>
            <a:r>
              <a:rPr lang="fa-IR" sz="2800" dirty="0" smtClean="0">
                <a:cs typeface="B Yagut" panose="00000400000000000000" pitchFamily="2" charset="-78"/>
              </a:rPr>
              <a:t>شود.</a:t>
            </a:r>
          </a:p>
        </p:txBody>
      </p:sp>
      <p:pic>
        <p:nvPicPr>
          <p:cNvPr id="4" name="2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304800" y="7315200"/>
            <a:ext cx="609600" cy="609600"/>
          </a:xfrm>
          <a:prstGeom prst="rect">
            <a:avLst/>
          </a:prstGeom>
        </p:spPr>
      </p:pic>
    </p:spTree>
    <p:extLst>
      <p:ext uri="{BB962C8B-B14F-4D97-AF65-F5344CB8AC3E}">
        <p14:creationId xmlns:p14="http://schemas.microsoft.com/office/powerpoint/2010/main" val="1470837285"/>
      </p:ext>
    </p:extLst>
  </p:cSld>
  <p:clrMapOvr>
    <a:masterClrMapping/>
  </p:clrMapOvr>
  <mc:AlternateContent xmlns:mc="http://schemas.openxmlformats.org/markup-compatibility/2006" xmlns:p14="http://schemas.microsoft.com/office/powerpoint/2010/main">
    <mc:Choice Requires="p14">
      <p:transition p14:dur="10" advClick="0" advTm="23000"/>
    </mc:Choice>
    <mc:Fallback xmlns="">
      <p:transition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43000" y="1"/>
            <a:ext cx="6858000" cy="764704"/>
          </a:xfrm>
        </p:spPr>
        <p:txBody>
          <a:bodyPr>
            <a:normAutofit/>
          </a:bodyPr>
          <a:lstStyle/>
          <a:p>
            <a:pPr rtl="1"/>
            <a:r>
              <a:rPr lang="fa-IR" sz="4000" dirty="0" smtClean="0">
                <a:cs typeface="B Yagut" panose="00000400000000000000" pitchFamily="2" charset="-78"/>
              </a:rPr>
              <a:t>اجزای </a:t>
            </a:r>
            <a:r>
              <a:rPr lang="fa-IR" sz="4000" dirty="0">
                <a:cs typeface="B Yagut" panose="00000400000000000000" pitchFamily="2" charset="-78"/>
              </a:rPr>
              <a:t>غیر سازه ای </a:t>
            </a:r>
            <a:endParaRPr lang="en-US" sz="4000" dirty="0">
              <a:cs typeface="B Yagut" panose="00000400000000000000" pitchFamily="2" charset="-78"/>
            </a:endParaRPr>
          </a:p>
        </p:txBody>
      </p:sp>
      <p:sp>
        <p:nvSpPr>
          <p:cNvPr id="10243" name="Rectangle 3"/>
          <p:cNvSpPr>
            <a:spLocks noGrp="1" noChangeArrowheads="1"/>
          </p:cNvSpPr>
          <p:nvPr>
            <p:ph type="body" sz="half" idx="4294967295"/>
          </p:nvPr>
        </p:nvSpPr>
        <p:spPr>
          <a:xfrm>
            <a:off x="5145882" y="1524000"/>
            <a:ext cx="3998118" cy="4876800"/>
          </a:xfrm>
          <a:prstGeom prst="rect">
            <a:avLst/>
          </a:prstGeom>
        </p:spPr>
        <p:txBody>
          <a:bodyPr>
            <a:noAutofit/>
          </a:bodyPr>
          <a:lstStyle/>
          <a:p>
            <a:pPr marL="0" indent="0" algn="ctr" rtl="1">
              <a:buNone/>
            </a:pPr>
            <a:r>
              <a:rPr lang="fa-IR" sz="2400" b="1" u="sng" dirty="0">
                <a:cs typeface="B Yagut" panose="00000400000000000000" pitchFamily="2" charset="-78"/>
              </a:rPr>
              <a:t>اجزای معماری</a:t>
            </a:r>
            <a:endParaRPr lang="en-US" sz="2400" b="1" u="sng" dirty="0">
              <a:cs typeface="B Yagut" panose="00000400000000000000" pitchFamily="2" charset="-78"/>
            </a:endParaRPr>
          </a:p>
          <a:p>
            <a:pPr lvl="1" algn="r" rtl="1"/>
            <a:r>
              <a:rPr lang="fa-IR" sz="2400" dirty="0">
                <a:cs typeface="B Yagut" panose="00000400000000000000" pitchFamily="2" charset="-78"/>
              </a:rPr>
              <a:t>سفت کاری دیوارهای خارجی </a:t>
            </a:r>
          </a:p>
          <a:p>
            <a:pPr lvl="1" algn="r" rtl="1"/>
            <a:r>
              <a:rPr lang="fa-IR" sz="2400" dirty="0">
                <a:cs typeface="B Yagut" panose="00000400000000000000" pitchFamily="2" charset="-78"/>
              </a:rPr>
              <a:t>سفت کاری دیوارهای داخلی</a:t>
            </a:r>
          </a:p>
          <a:p>
            <a:pPr lvl="1" algn="r" rtl="1"/>
            <a:r>
              <a:rPr lang="fa-IR" sz="2400" dirty="0">
                <a:cs typeface="B Yagut" panose="00000400000000000000" pitchFamily="2" charset="-78"/>
              </a:rPr>
              <a:t>نمای خارجی </a:t>
            </a:r>
            <a:endParaRPr lang="en-US" sz="2400" dirty="0">
              <a:cs typeface="B Yagut" panose="00000400000000000000" pitchFamily="2" charset="-78"/>
            </a:endParaRPr>
          </a:p>
          <a:p>
            <a:pPr lvl="1" algn="r" rtl="1"/>
            <a:r>
              <a:rPr lang="fa-IR" sz="2400" dirty="0">
                <a:cs typeface="B Yagut" panose="00000400000000000000" pitchFamily="2" charset="-78"/>
              </a:rPr>
              <a:t>نمای داخلی</a:t>
            </a:r>
            <a:endParaRPr lang="en-US" sz="2400" dirty="0">
              <a:cs typeface="B Yagut" panose="00000400000000000000" pitchFamily="2" charset="-78"/>
            </a:endParaRPr>
          </a:p>
          <a:p>
            <a:pPr lvl="1" algn="r" rtl="1"/>
            <a:r>
              <a:rPr lang="fa-IR" sz="2400" dirty="0">
                <a:cs typeface="B Yagut" panose="00000400000000000000" pitchFamily="2" charset="-78"/>
              </a:rPr>
              <a:t>جزییات تزیینی </a:t>
            </a:r>
            <a:endParaRPr lang="en-US" sz="2400" dirty="0">
              <a:cs typeface="B Yagut" panose="00000400000000000000" pitchFamily="2" charset="-78"/>
            </a:endParaRPr>
          </a:p>
          <a:p>
            <a:pPr lvl="1" algn="r" rtl="1"/>
            <a:r>
              <a:rPr lang="fa-IR" sz="2400" dirty="0">
                <a:cs typeface="B Yagut" panose="00000400000000000000" pitchFamily="2" charset="-78"/>
              </a:rPr>
              <a:t>سقفهای کاذب</a:t>
            </a:r>
            <a:endParaRPr lang="en-US" sz="2400" dirty="0">
              <a:cs typeface="B Yagut" panose="00000400000000000000" pitchFamily="2" charset="-78"/>
            </a:endParaRPr>
          </a:p>
          <a:p>
            <a:pPr lvl="1" algn="r" rtl="1"/>
            <a:r>
              <a:rPr lang="fa-IR" sz="2400" dirty="0">
                <a:cs typeface="B Yagut" panose="00000400000000000000" pitchFamily="2" charset="-78"/>
              </a:rPr>
              <a:t>جان پناه ها و سایبانها</a:t>
            </a:r>
            <a:endParaRPr lang="en-US" sz="2400" dirty="0">
              <a:cs typeface="B Yagut" panose="00000400000000000000" pitchFamily="2" charset="-78"/>
            </a:endParaRPr>
          </a:p>
          <a:p>
            <a:pPr lvl="1" algn="r" rtl="1"/>
            <a:r>
              <a:rPr lang="fa-IR" sz="2400" dirty="0">
                <a:cs typeface="B Yagut" panose="00000400000000000000" pitchFamily="2" charset="-78"/>
              </a:rPr>
              <a:t>دودکشهای ساختمانی </a:t>
            </a:r>
            <a:endParaRPr lang="en-US" sz="2400" dirty="0">
              <a:cs typeface="B Yagut" panose="00000400000000000000" pitchFamily="2" charset="-78"/>
            </a:endParaRPr>
          </a:p>
          <a:p>
            <a:pPr lvl="1" algn="r" rtl="1"/>
            <a:r>
              <a:rPr lang="fa-IR" sz="2400" dirty="0">
                <a:cs typeface="B Yagut" panose="00000400000000000000" pitchFamily="2" charset="-78"/>
              </a:rPr>
              <a:t>راه پله ها</a:t>
            </a:r>
            <a:endParaRPr lang="en-US" sz="2400" dirty="0">
              <a:cs typeface="B Yagut" panose="00000400000000000000" pitchFamily="2" charset="-78"/>
            </a:endParaRPr>
          </a:p>
        </p:txBody>
      </p:sp>
      <p:sp>
        <p:nvSpPr>
          <p:cNvPr id="10244" name="Rectangle 4"/>
          <p:cNvSpPr>
            <a:spLocks noGrp="1" noChangeArrowheads="1"/>
          </p:cNvSpPr>
          <p:nvPr>
            <p:ph type="body" sz="half" idx="4294967295"/>
          </p:nvPr>
        </p:nvSpPr>
        <p:spPr>
          <a:xfrm>
            <a:off x="-76200" y="980728"/>
            <a:ext cx="5486400" cy="5877272"/>
          </a:xfrm>
          <a:prstGeom prst="rect">
            <a:avLst/>
          </a:prstGeom>
        </p:spPr>
        <p:txBody>
          <a:bodyPr>
            <a:normAutofit/>
          </a:bodyPr>
          <a:lstStyle/>
          <a:p>
            <a:pPr marL="0" indent="0" algn="ctr" rtl="1">
              <a:buNone/>
            </a:pPr>
            <a:r>
              <a:rPr lang="fa-IR" sz="2400" b="1" u="sng" dirty="0">
                <a:cs typeface="B Yagut" panose="00000400000000000000" pitchFamily="2" charset="-78"/>
              </a:rPr>
              <a:t>اجزای مکانیکی</a:t>
            </a:r>
            <a:endParaRPr lang="en-US" sz="2400" b="1" dirty="0">
              <a:cs typeface="B Yagut" panose="00000400000000000000" pitchFamily="2" charset="-78"/>
            </a:endParaRPr>
          </a:p>
          <a:p>
            <a:pPr lvl="1" algn="r" rtl="1"/>
            <a:r>
              <a:rPr lang="fa-IR" sz="2400" dirty="0">
                <a:cs typeface="B Yagut" panose="00000400000000000000" pitchFamily="2" charset="-78"/>
              </a:rPr>
              <a:t>تجهیزات گرمایش-سرمایش و تهویه مطبوع </a:t>
            </a:r>
            <a:endParaRPr lang="fa-IR" sz="2400" dirty="0" smtClean="0">
              <a:cs typeface="B Yagut" panose="00000400000000000000" pitchFamily="2" charset="-78"/>
            </a:endParaRPr>
          </a:p>
          <a:p>
            <a:pPr lvl="1" algn="r" rtl="1"/>
            <a:r>
              <a:rPr lang="fa-IR" sz="2400" dirty="0" smtClean="0">
                <a:cs typeface="B Yagut" panose="00000400000000000000" pitchFamily="2" charset="-78"/>
              </a:rPr>
              <a:t>مخازن </a:t>
            </a:r>
            <a:r>
              <a:rPr lang="fa-IR" sz="2400" dirty="0">
                <a:cs typeface="B Yagut" panose="00000400000000000000" pitchFamily="2" charset="-78"/>
              </a:rPr>
              <a:t>مایعات و آبگرمکن ها</a:t>
            </a:r>
          </a:p>
          <a:p>
            <a:pPr lvl="1" algn="r" rtl="1"/>
            <a:r>
              <a:rPr lang="fa-IR" sz="2400" dirty="0">
                <a:cs typeface="B Yagut" panose="00000400000000000000" pitchFamily="2" charset="-78"/>
              </a:rPr>
              <a:t>لوله </a:t>
            </a:r>
            <a:r>
              <a:rPr lang="fa-IR" sz="2400" dirty="0" smtClean="0">
                <a:cs typeface="B Yagut" panose="00000400000000000000" pitchFamily="2" charset="-78"/>
              </a:rPr>
              <a:t>ها</a:t>
            </a:r>
          </a:p>
          <a:p>
            <a:pPr marL="0" indent="0" algn="ctr" rtl="1">
              <a:buNone/>
            </a:pPr>
            <a:r>
              <a:rPr lang="fa-IR" sz="2400" b="1" u="sng" dirty="0" smtClean="0">
                <a:cs typeface="B Yagut" panose="00000400000000000000" pitchFamily="2" charset="-78"/>
              </a:rPr>
              <a:t>  تجهیزات </a:t>
            </a:r>
            <a:r>
              <a:rPr lang="fa-IR" sz="2400" b="1" u="sng" dirty="0">
                <a:cs typeface="B Yagut" panose="00000400000000000000" pitchFamily="2" charset="-78"/>
              </a:rPr>
              <a:t>داخلی</a:t>
            </a:r>
            <a:endParaRPr lang="en-US" sz="2400" b="1" u="sng" dirty="0">
              <a:cs typeface="B Yagut" panose="00000400000000000000" pitchFamily="2" charset="-78"/>
            </a:endParaRPr>
          </a:p>
          <a:p>
            <a:pPr lvl="1" algn="r" rtl="1"/>
            <a:r>
              <a:rPr lang="fa-IR" sz="2400" dirty="0">
                <a:cs typeface="B Yagut" panose="00000400000000000000" pitchFamily="2" charset="-78"/>
              </a:rPr>
              <a:t>قفسه ها</a:t>
            </a:r>
          </a:p>
          <a:p>
            <a:pPr lvl="1" algn="r" rtl="1"/>
            <a:r>
              <a:rPr lang="fa-IR" sz="2400" dirty="0">
                <a:cs typeface="B Yagut" panose="00000400000000000000" pitchFamily="2" charset="-78"/>
              </a:rPr>
              <a:t>کف های کاذب</a:t>
            </a:r>
          </a:p>
          <a:p>
            <a:pPr lvl="1" algn="r" rtl="1"/>
            <a:r>
              <a:rPr lang="fa-IR" sz="2400" dirty="0">
                <a:cs typeface="B Yagut" panose="00000400000000000000" pitchFamily="2" charset="-78"/>
              </a:rPr>
              <a:t>آسانبرها </a:t>
            </a:r>
          </a:p>
          <a:p>
            <a:pPr lvl="1" algn="r" rtl="1"/>
            <a:r>
              <a:rPr lang="fa-IR" sz="2400" dirty="0">
                <a:cs typeface="B Yagut" panose="00000400000000000000" pitchFamily="2" charset="-78"/>
              </a:rPr>
              <a:t>بالابرها و نقاله </a:t>
            </a:r>
            <a:r>
              <a:rPr lang="fa-IR" sz="2400" dirty="0" smtClean="0">
                <a:cs typeface="B Yagut" panose="00000400000000000000" pitchFamily="2" charset="-78"/>
              </a:rPr>
              <a:t>ها</a:t>
            </a:r>
          </a:p>
          <a:p>
            <a:pPr marL="0" indent="0" algn="ctr" rtl="1">
              <a:buNone/>
            </a:pPr>
            <a:r>
              <a:rPr lang="fa-IR" sz="2400" b="1" u="sng" dirty="0">
                <a:cs typeface="B Yagut" panose="00000400000000000000" pitchFamily="2" charset="-78"/>
              </a:rPr>
              <a:t>اجزای برقی و مخابراتی</a:t>
            </a:r>
            <a:endParaRPr lang="en-US" sz="2400" b="1" dirty="0">
              <a:cs typeface="B Yagut" panose="00000400000000000000" pitchFamily="2" charset="-78"/>
            </a:endParaRPr>
          </a:p>
          <a:p>
            <a:pPr lvl="1" algn="r" rtl="1"/>
            <a:r>
              <a:rPr lang="fa-IR" sz="2400" dirty="0">
                <a:cs typeface="B Yagut" panose="00000400000000000000" pitchFamily="2" charset="-78"/>
              </a:rPr>
              <a:t>تجیزات برقی و مخابراتی</a:t>
            </a:r>
          </a:p>
          <a:p>
            <a:pPr lvl="1" algn="r" rtl="1"/>
            <a:r>
              <a:rPr lang="fa-IR" sz="2400" dirty="0">
                <a:cs typeface="B Yagut" panose="00000400000000000000" pitchFamily="2" charset="-78"/>
              </a:rPr>
              <a:t>سیم کشی ها و کابل کشی ها</a:t>
            </a:r>
          </a:p>
          <a:p>
            <a:pPr lvl="1" algn="r" rtl="1"/>
            <a:r>
              <a:rPr lang="fa-IR" sz="2400" dirty="0">
                <a:cs typeface="B Yagut" panose="00000400000000000000" pitchFamily="2" charset="-78"/>
              </a:rPr>
              <a:t>تجهیزات روشنایی</a:t>
            </a:r>
            <a:endParaRPr lang="en-GB" sz="2400" dirty="0">
              <a:cs typeface="B Yagut" panose="00000400000000000000" pitchFamily="2" charset="-78"/>
            </a:endParaRPr>
          </a:p>
          <a:p>
            <a:pPr algn="r" rtl="1"/>
            <a:endParaRPr lang="en-GB" sz="1800" dirty="0">
              <a:cs typeface="Times New Roman" panose="02020603050405020304" pitchFamily="18" charset="0"/>
            </a:endParaRPr>
          </a:p>
          <a:p>
            <a:pPr algn="r" rtl="1"/>
            <a:endParaRPr lang="fa-IR" sz="1800" dirty="0">
              <a:cs typeface="Times New Roman" panose="02020603050405020304" pitchFamily="18" charset="0"/>
            </a:endParaRPr>
          </a:p>
        </p:txBody>
      </p:sp>
      <p:sp>
        <p:nvSpPr>
          <p:cNvPr id="5" name="Rectangle 4"/>
          <p:cNvSpPr txBox="1">
            <a:spLocks noChangeArrowheads="1"/>
          </p:cNvSpPr>
          <p:nvPr/>
        </p:nvSpPr>
        <p:spPr>
          <a:xfrm>
            <a:off x="1447800" y="2895600"/>
            <a:ext cx="3237309" cy="1981200"/>
          </a:xfrm>
          <a:prstGeom prst="rect">
            <a:avLst/>
          </a:prstGeom>
        </p:spPr>
        <p:txBody>
          <a:bodyPr vert="horz" lIns="91440" tIns="45720" rIns="91440" bIns="45720" rtlCol="0">
            <a:normAutofit/>
          </a:bodyPr>
          <a:lstStyle>
            <a:lvl1pPr marL="228600" indent="-228600" algn="r" defTabSz="457200" rtl="1"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effectLst/>
                <a:latin typeface="+mn-lt"/>
                <a:ea typeface="+mn-ea"/>
                <a:cs typeface="+mn-cs"/>
              </a:defRPr>
            </a:lvl1pPr>
            <a:lvl2pPr marL="557784" indent="-228600" algn="r" defTabSz="457200" rtl="1"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effectLst/>
                <a:latin typeface="+mn-lt"/>
                <a:ea typeface="+mn-ea"/>
                <a:cs typeface="+mn-cs"/>
              </a:defRPr>
            </a:lvl2pPr>
            <a:lvl3pPr marL="822960" indent="-182880" algn="r" defTabSz="457200" rtl="1"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effectLst/>
                <a:latin typeface="+mn-lt"/>
                <a:ea typeface="+mn-ea"/>
                <a:cs typeface="+mn-cs"/>
              </a:defRPr>
            </a:lvl3pPr>
            <a:lvl4pPr marL="1097280" indent="-182880" algn="r" defTabSz="457200" rtl="1"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effectLst/>
                <a:latin typeface="+mn-lt"/>
                <a:ea typeface="+mn-ea"/>
                <a:cs typeface="+mn-cs"/>
              </a:defRPr>
            </a:lvl4pPr>
            <a:lvl5pPr marL="1417320" indent="-182880" algn="r" defTabSz="457200" rtl="1"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effectLst/>
                <a:latin typeface="+mn-lt"/>
                <a:ea typeface="+mn-ea"/>
                <a:cs typeface="+mn-cs"/>
              </a:defRPr>
            </a:lvl5pPr>
            <a:lvl6pPr marL="1645920" indent="-182880" algn="r" defTabSz="457200" rtl="1"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r" defTabSz="457200" rtl="1"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r" defTabSz="457200" rtl="1"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r" defTabSz="457200" rtl="1"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a:buClr>
                <a:srgbClr val="4F81BD"/>
              </a:buClr>
            </a:pPr>
            <a:endParaRPr lang="en-GB" sz="1400" b="1" dirty="0">
              <a:solidFill>
                <a:prstClr val="black">
                  <a:lumMod val="75000"/>
                  <a:lumOff val="25000"/>
                </a:prstClr>
              </a:solidFill>
              <a:cs typeface="Times New Roman" panose="02020603050405020304" pitchFamily="18" charset="0"/>
            </a:endParaRPr>
          </a:p>
        </p:txBody>
      </p:sp>
      <p:sp>
        <p:nvSpPr>
          <p:cNvPr id="6" name="Rectangle 5"/>
          <p:cNvSpPr txBox="1">
            <a:spLocks noChangeArrowheads="1"/>
          </p:cNvSpPr>
          <p:nvPr/>
        </p:nvSpPr>
        <p:spPr>
          <a:xfrm>
            <a:off x="1752600" y="4419600"/>
            <a:ext cx="3088482" cy="1981200"/>
          </a:xfrm>
          <a:prstGeom prst="rect">
            <a:avLst/>
          </a:prstGeom>
        </p:spPr>
        <p:txBody>
          <a:bodyPr vert="horz" lIns="91440" tIns="45720" rIns="91440" bIns="45720" rtlCol="0">
            <a:normAutofit/>
          </a:bodyPr>
          <a:lstStyle>
            <a:lvl1pPr marL="228600" indent="-228600" algn="r" defTabSz="457200" rtl="1"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effectLst/>
                <a:latin typeface="+mn-lt"/>
                <a:ea typeface="+mn-ea"/>
                <a:cs typeface="+mn-cs"/>
              </a:defRPr>
            </a:lvl1pPr>
            <a:lvl2pPr marL="557784" indent="-228600" algn="r" defTabSz="457200" rtl="1"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effectLst/>
                <a:latin typeface="+mn-lt"/>
                <a:ea typeface="+mn-ea"/>
                <a:cs typeface="+mn-cs"/>
              </a:defRPr>
            </a:lvl2pPr>
            <a:lvl3pPr marL="822960" indent="-182880" algn="r" defTabSz="457200" rtl="1"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effectLst/>
                <a:latin typeface="+mn-lt"/>
                <a:ea typeface="+mn-ea"/>
                <a:cs typeface="+mn-cs"/>
              </a:defRPr>
            </a:lvl3pPr>
            <a:lvl4pPr marL="1097280" indent="-182880" algn="r" defTabSz="457200" rtl="1"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effectLst/>
                <a:latin typeface="+mn-lt"/>
                <a:ea typeface="+mn-ea"/>
                <a:cs typeface="+mn-cs"/>
              </a:defRPr>
            </a:lvl4pPr>
            <a:lvl5pPr marL="1417320" indent="-182880" algn="r" defTabSz="457200" rtl="1"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effectLst/>
                <a:latin typeface="+mn-lt"/>
                <a:ea typeface="+mn-ea"/>
                <a:cs typeface="+mn-cs"/>
              </a:defRPr>
            </a:lvl5pPr>
            <a:lvl6pPr marL="1645920" indent="-182880" algn="r" defTabSz="457200" rtl="1"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r" defTabSz="457200" rtl="1"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r" defTabSz="457200" rtl="1"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r" defTabSz="457200" rtl="1"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a:buClr>
                <a:srgbClr val="4F81BD"/>
              </a:buClr>
            </a:pPr>
            <a:endParaRPr lang="en-GB" sz="1400" b="1" dirty="0">
              <a:solidFill>
                <a:prstClr val="black">
                  <a:lumMod val="75000"/>
                  <a:lumOff val="25000"/>
                </a:prstClr>
              </a:solidFill>
              <a:cs typeface="Times New Roman" panose="02020603050405020304" pitchFamily="18" charset="0"/>
            </a:endParaRPr>
          </a:p>
        </p:txBody>
      </p:sp>
      <p:pic>
        <p:nvPicPr>
          <p:cNvPr id="2" name="2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914400" y="7162800"/>
            <a:ext cx="609600" cy="609600"/>
          </a:xfrm>
          <a:prstGeom prst="rect">
            <a:avLst/>
          </a:prstGeom>
        </p:spPr>
      </p:pic>
    </p:spTree>
    <p:extLst>
      <p:ext uri="{BB962C8B-B14F-4D97-AF65-F5344CB8AC3E}">
        <p14:creationId xmlns:p14="http://schemas.microsoft.com/office/powerpoint/2010/main" val="413757240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8041440" cy="935037"/>
          </a:xfrm>
        </p:spPr>
        <p:txBody>
          <a:bodyPr>
            <a:normAutofit/>
          </a:bodyPr>
          <a:lstStyle/>
          <a:p>
            <a:r>
              <a:rPr lang="fa-IR" sz="4000" dirty="0">
                <a:effectLst/>
                <a:cs typeface="B Yagut" panose="00000400000000000000" pitchFamily="2" charset="-78"/>
              </a:rPr>
              <a:t>تعريف </a:t>
            </a:r>
            <a:r>
              <a:rPr lang="fa-IR" sz="4000" dirty="0" smtClean="0">
                <a:effectLst/>
                <a:cs typeface="B Yagut" panose="00000400000000000000" pitchFamily="2" charset="-78"/>
              </a:rPr>
              <a:t>آسيب پذيري </a:t>
            </a:r>
            <a:r>
              <a:rPr lang="fa-IR" sz="4000" dirty="0">
                <a:effectLst/>
                <a:cs typeface="B Yagut" panose="00000400000000000000" pitchFamily="2" charset="-78"/>
              </a:rPr>
              <a:t>غيرسازه </a:t>
            </a:r>
            <a:r>
              <a:rPr lang="fa-IR" sz="4000" dirty="0" smtClean="0">
                <a:effectLst/>
                <a:cs typeface="B Yagut" panose="00000400000000000000" pitchFamily="2" charset="-78"/>
              </a:rPr>
              <a:t>ای</a:t>
            </a:r>
            <a:endParaRPr lang="fa-IR" sz="4000" dirty="0">
              <a:cs typeface="B Yagut" panose="00000400000000000000" pitchFamily="2" charset="-78"/>
            </a:endParaRPr>
          </a:p>
        </p:txBody>
      </p:sp>
      <p:sp>
        <p:nvSpPr>
          <p:cNvPr id="3" name="Content Placeholder 2"/>
          <p:cNvSpPr>
            <a:spLocks noGrp="1"/>
          </p:cNvSpPr>
          <p:nvPr>
            <p:ph idx="1"/>
          </p:nvPr>
        </p:nvSpPr>
        <p:spPr>
          <a:xfrm>
            <a:off x="-108520" y="1905000"/>
            <a:ext cx="9176320" cy="2971800"/>
          </a:xfrm>
        </p:spPr>
        <p:txBody>
          <a:bodyPr>
            <a:noAutofit/>
          </a:bodyPr>
          <a:lstStyle/>
          <a:p>
            <a:pPr marL="0" indent="0" algn="r" rtl="1">
              <a:buNone/>
            </a:pPr>
            <a:r>
              <a:rPr lang="fa-IR" sz="2400" dirty="0" smtClean="0">
                <a:effectLst/>
                <a:cs typeface="B Yagut" panose="00000400000000000000" pitchFamily="2" charset="-78"/>
              </a:rPr>
              <a:t>آسيب پذيري </a:t>
            </a:r>
            <a:r>
              <a:rPr lang="fa-IR" sz="2400" dirty="0">
                <a:effectLst/>
                <a:cs typeface="B Yagut" panose="00000400000000000000" pitchFamily="2" charset="-78"/>
              </a:rPr>
              <a:t>بدين معناست كه يك شي در اثر لرزش يا هر گونه فشار فيزيكي از جاي خود حركت كرده، به زمين بيفتد، پرت شود يا </a:t>
            </a:r>
            <a:r>
              <a:rPr lang="fa-IR" sz="2400" dirty="0" smtClean="0">
                <a:effectLst/>
                <a:cs typeface="B Yagut" panose="00000400000000000000" pitchFamily="2" charset="-78"/>
              </a:rPr>
              <a:t>بشكند.</a:t>
            </a:r>
            <a:r>
              <a:rPr lang="fa-IR" sz="2400" b="1" dirty="0">
                <a:effectLst/>
                <a:cs typeface="B Yagut" panose="00000400000000000000" pitchFamily="2" charset="-78"/>
              </a:rPr>
              <a:t> </a:t>
            </a:r>
            <a:endParaRPr lang="fa-IR" sz="2400" b="1" dirty="0" smtClean="0">
              <a:effectLst/>
              <a:cs typeface="B Yagut" panose="00000400000000000000" pitchFamily="2" charset="-78"/>
            </a:endParaRPr>
          </a:p>
          <a:p>
            <a:pPr marL="0" indent="0" algn="r" rtl="1">
              <a:buNone/>
            </a:pPr>
            <a:endParaRPr lang="fa-IR" sz="2800" b="1" dirty="0" smtClean="0">
              <a:effectLst/>
              <a:cs typeface="B Yagut" panose="00000400000000000000" pitchFamily="2" charset="-78"/>
            </a:endParaRPr>
          </a:p>
          <a:p>
            <a:pPr lvl="1" algn="r" rtl="1"/>
            <a:r>
              <a:rPr lang="fa-IR" sz="2400" dirty="0" smtClean="0">
                <a:effectLst/>
                <a:cs typeface="B Yagut" panose="00000400000000000000" pitchFamily="2" charset="-78"/>
              </a:rPr>
              <a:t>آسيب </a:t>
            </a:r>
            <a:r>
              <a:rPr lang="fa-IR" sz="2400" dirty="0">
                <a:effectLst/>
                <a:cs typeface="B Yagut" panose="00000400000000000000" pitchFamily="2" charset="-78"/>
              </a:rPr>
              <a:t>هاي ناشي از عوامل غيرسازه اي مي توانند منجر به آسيب جاني، مالي و عملكردي شوند.</a:t>
            </a:r>
          </a:p>
          <a:p>
            <a:pPr lvl="1" algn="r" rtl="1"/>
            <a:r>
              <a:rPr lang="fa-IR" sz="2400" dirty="0" smtClean="0">
                <a:effectLst/>
                <a:cs typeface="B Yagut" panose="00000400000000000000" pitchFamily="2" charset="-78"/>
              </a:rPr>
              <a:t>آسيب </a:t>
            </a:r>
            <a:r>
              <a:rPr lang="fa-IR" sz="2400" dirty="0">
                <a:effectLst/>
                <a:cs typeface="B Yagut" panose="00000400000000000000" pitchFamily="2" charset="-78"/>
              </a:rPr>
              <a:t>به اجزاي غيرسازه اي مانند برق و گاز مي تواند منجر به آتش سوزي و انفجار شود.</a:t>
            </a:r>
          </a:p>
          <a:p>
            <a:pPr lvl="1" algn="r" rtl="1"/>
            <a:r>
              <a:rPr lang="fa-IR" sz="2400" dirty="0" smtClean="0">
                <a:effectLst/>
                <a:cs typeface="B Yagut" panose="00000400000000000000" pitchFamily="2" charset="-78"/>
              </a:rPr>
              <a:t>آسيب </a:t>
            </a:r>
            <a:r>
              <a:rPr lang="fa-IR" sz="2400" dirty="0">
                <a:effectLst/>
                <a:cs typeface="B Yagut" panose="00000400000000000000" pitchFamily="2" charset="-78"/>
              </a:rPr>
              <a:t>به لوله ها و تانكر آب مي تواند باعث قطع آب يا آبگرفتگي مركز شود.</a:t>
            </a:r>
          </a:p>
          <a:p>
            <a:pPr lvl="1" algn="r" rtl="1"/>
            <a:r>
              <a:rPr lang="fa-IR" sz="2400" dirty="0" smtClean="0">
                <a:effectLst/>
                <a:cs typeface="B Yagut" panose="00000400000000000000" pitchFamily="2" charset="-78"/>
              </a:rPr>
              <a:t>آسيب </a:t>
            </a:r>
            <a:r>
              <a:rPr lang="fa-IR" sz="2400" dirty="0">
                <a:effectLst/>
                <a:cs typeface="B Yagut" panose="00000400000000000000" pitchFamily="2" charset="-78"/>
              </a:rPr>
              <a:t>به خطوط تلفن منجر به قطع ارتباطات مي شود.</a:t>
            </a:r>
          </a:p>
        </p:txBody>
      </p:sp>
      <p:pic>
        <p:nvPicPr>
          <p:cNvPr id="4" name="2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 y="7162800"/>
            <a:ext cx="609600" cy="609600"/>
          </a:xfrm>
          <a:prstGeom prst="rect">
            <a:avLst/>
          </a:prstGeom>
        </p:spPr>
      </p:pic>
    </p:spTree>
    <p:extLst>
      <p:ext uri="{BB962C8B-B14F-4D97-AF65-F5344CB8AC3E}">
        <p14:creationId xmlns:p14="http://schemas.microsoft.com/office/powerpoint/2010/main" val="2017073225"/>
      </p:ext>
    </p:extLst>
  </p:cSld>
  <p:clrMapOvr>
    <a:masterClrMapping/>
  </p:clrMapOvr>
  <mc:AlternateContent xmlns:mc="http://schemas.openxmlformats.org/markup-compatibility/2006" xmlns:p14="http://schemas.microsoft.com/office/powerpoint/2010/main">
    <mc:Choice Requires="p14">
      <p:transition p14:dur="10" advClick="0" advTm="52000"/>
    </mc:Choice>
    <mc:Fallback xmlns="">
      <p:transition advClick="0"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100000">
              <a:schemeClr val="bg1">
                <a:lumMod val="85000"/>
              </a:schemeClr>
            </a:gs>
          </a:gsLst>
          <a:lin ang="5400000" scaled="1"/>
        </a:gradFill>
        <a:effectLst/>
      </p:bgPr>
    </p:bg>
    <p:spTree>
      <p:nvGrpSpPr>
        <p:cNvPr id="1" name=""/>
        <p:cNvGrpSpPr/>
        <p:nvPr/>
      </p:nvGrpSpPr>
      <p:grpSpPr>
        <a:xfrm>
          <a:off x="0" y="0"/>
          <a:ext cx="0" cy="0"/>
          <a:chOff x="0" y="0"/>
          <a:chExt cx="0" cy="0"/>
        </a:xfrm>
      </p:grpSpPr>
      <p:pic>
        <p:nvPicPr>
          <p:cNvPr id="19" name="Picture 50" descr="C:\Documents and Settings\mohsen\Desktop\New Folder (4)\ppt\animayted PPT\patient_stumbling_with_bandages_sm_wm.gif"/>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56935" y="4425868"/>
            <a:ext cx="1688348" cy="212861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7" y="6248400"/>
            <a:ext cx="8931559" cy="306082"/>
          </a:xfrm>
          <a:prstGeom prst="rect">
            <a:avLst/>
          </a:prstGeom>
          <a:blipFill>
            <a:blip r:embed="rId5"/>
            <a:tile tx="0" ty="0" sx="100000" sy="100000" flip="none" algn="tl"/>
          </a:blipFill>
          <a:ln>
            <a:noFill/>
          </a:ln>
        </p:spPr>
        <p:style>
          <a:lnRef idx="1">
            <a:schemeClr val="dk1"/>
          </a:lnRef>
          <a:fillRef idx="3">
            <a:schemeClr val="dk1"/>
          </a:fillRef>
          <a:effectRef idx="2">
            <a:schemeClr val="dk1"/>
          </a:effectRef>
          <a:fontRef idx="minor">
            <a:schemeClr val="lt1"/>
          </a:fontRef>
        </p:style>
        <p:txBody>
          <a:bodyPr rtlCol="1" anchor="ctr"/>
          <a:lstStyle/>
          <a:p>
            <a:pPr algn="ctr" rtl="0"/>
            <a:endParaRPr lang="fa-IR">
              <a:solidFill>
                <a:prstClr val="white"/>
              </a:solidFill>
            </a:endParaRPr>
          </a:p>
        </p:txBody>
      </p:sp>
      <p:sp>
        <p:nvSpPr>
          <p:cNvPr id="2" name="Title 1"/>
          <p:cNvSpPr>
            <a:spLocks noGrp="1"/>
          </p:cNvSpPr>
          <p:nvPr>
            <p:ph type="title"/>
          </p:nvPr>
        </p:nvSpPr>
        <p:spPr/>
        <p:txBody>
          <a:bodyPr>
            <a:normAutofit/>
          </a:bodyPr>
          <a:lstStyle/>
          <a:p>
            <a:r>
              <a:rPr lang="fa-IR" sz="4000" dirty="0">
                <a:cs typeface="B Yagut" panose="00000400000000000000" pitchFamily="2" charset="-78"/>
              </a:rPr>
              <a:t>آسيب به اجزاي غيرسازه اي</a:t>
            </a:r>
          </a:p>
        </p:txBody>
      </p:sp>
      <p:sp>
        <p:nvSpPr>
          <p:cNvPr id="4" name="Rectangle 3"/>
          <p:cNvSpPr/>
          <p:nvPr/>
        </p:nvSpPr>
        <p:spPr>
          <a:xfrm>
            <a:off x="1089991" y="4267200"/>
            <a:ext cx="922688" cy="1981200"/>
          </a:xfrm>
          <a:prstGeom prst="rect">
            <a:avLst/>
          </a:prstGeom>
          <a:pattFill prst="horzBrick">
            <a:fgClr>
              <a:schemeClr val="tx1"/>
            </a:fgClr>
            <a:bgClr>
              <a:schemeClr val="accent2">
                <a:lumMod val="60000"/>
                <a:lumOff val="40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fa-IR">
              <a:solidFill>
                <a:prstClr val="white"/>
              </a:solidFill>
            </a:endParaRPr>
          </a:p>
        </p:txBody>
      </p:sp>
      <p:sp>
        <p:nvSpPr>
          <p:cNvPr id="17" name="Content Placeholder 2"/>
          <p:cNvSpPr txBox="1">
            <a:spLocks/>
          </p:cNvSpPr>
          <p:nvPr/>
        </p:nvSpPr>
        <p:spPr>
          <a:xfrm>
            <a:off x="323528" y="821509"/>
            <a:ext cx="7918119" cy="5181600"/>
          </a:xfrm>
          <a:prstGeom prst="rect">
            <a:avLst/>
          </a:prstGeom>
        </p:spPr>
        <p:txBody>
          <a:bodyPr>
            <a:normAutofit/>
          </a:bodyPr>
          <a:lst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effectLst>
                  <a:outerShdw blurRad="38100" dist="38100" dir="2700000" algn="tl">
                    <a:srgbClr val="000000">
                      <a:alpha val="43137"/>
                    </a:srgbClr>
                  </a:outerShdw>
                </a:effectLst>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effectLst>
                  <a:outerShdw blurRad="38100" dist="38100" dir="2700000" algn="tl">
                    <a:srgbClr val="000000">
                      <a:alpha val="43137"/>
                    </a:srgbClr>
                  </a:outerShdw>
                </a:effectLst>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effectLst>
                  <a:outerShdw blurRad="38100" dist="38100" dir="2700000" algn="tl">
                    <a:srgbClr val="000000">
                      <a:alpha val="43137"/>
                    </a:srgbClr>
                  </a:outerShdw>
                </a:effectLst>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effectLst>
                  <a:outerShdw blurRad="38100" dist="38100" dir="2700000" algn="tl">
                    <a:srgbClr val="000000">
                      <a:alpha val="43137"/>
                    </a:srgbClr>
                  </a:outerShdw>
                </a:effectLst>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effectLst>
                  <a:outerShdw blurRad="38100" dist="38100" dir="2700000" algn="tl">
                    <a:srgbClr val="000000">
                      <a:alpha val="43137"/>
                    </a:srgbClr>
                  </a:outerShdw>
                </a:effectLst>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buClr>
                <a:srgbClr val="4F81BD"/>
              </a:buClr>
            </a:pPr>
            <a:endParaRPr lang="fa-IR" sz="2000" b="1" dirty="0" smtClean="0">
              <a:solidFill>
                <a:srgbClr val="C00000"/>
              </a:solidFill>
            </a:endParaRPr>
          </a:p>
        </p:txBody>
      </p:sp>
      <p:sp>
        <p:nvSpPr>
          <p:cNvPr id="3" name="Content Placeholder 2"/>
          <p:cNvSpPr>
            <a:spLocks noGrp="1"/>
          </p:cNvSpPr>
          <p:nvPr>
            <p:ph idx="1"/>
          </p:nvPr>
        </p:nvSpPr>
        <p:spPr>
          <a:xfrm>
            <a:off x="-108520" y="1447800"/>
            <a:ext cx="9252520" cy="685800"/>
          </a:xfrm>
        </p:spPr>
        <p:txBody>
          <a:bodyPr>
            <a:noAutofit/>
          </a:bodyPr>
          <a:lstStyle/>
          <a:p>
            <a:pPr marL="0" indent="0" algn="r" rtl="1">
              <a:buNone/>
            </a:pPr>
            <a:r>
              <a:rPr lang="fa-IR" sz="2400" dirty="0">
                <a:cs typeface="B Yagut" panose="00000400000000000000" pitchFamily="2" charset="-78"/>
              </a:rPr>
              <a:t>ميزان اهميت آسيب ديدگي اجزاي غيرسازه اي در سه دسته مورد بررسي </a:t>
            </a:r>
            <a:r>
              <a:rPr lang="fa-IR" sz="2400" dirty="0" smtClean="0">
                <a:cs typeface="B Yagut" panose="00000400000000000000" pitchFamily="2" charset="-78"/>
              </a:rPr>
              <a:t>قرارمي گيرند.</a:t>
            </a:r>
            <a:endParaRPr lang="fa-IR" sz="2400" dirty="0">
              <a:cs typeface="B Yagut" panose="00000400000000000000" pitchFamily="2" charset="-78"/>
            </a:endParaRPr>
          </a:p>
          <a:p>
            <a:pPr marL="0" indent="0" algn="ctr" rtl="1">
              <a:buNone/>
            </a:pPr>
            <a:endParaRPr lang="fa-IR" sz="2400" dirty="0">
              <a:cs typeface="B Yagut" panose="00000400000000000000" pitchFamily="2" charset="-78"/>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93802">
            <a:off x="964067" y="3774276"/>
            <a:ext cx="1175004" cy="60807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471094">
            <a:off x="682128" y="3285485"/>
            <a:ext cx="600941" cy="510552"/>
          </a:xfrm>
          <a:prstGeom prst="rect">
            <a:avLst/>
          </a:prstGeom>
        </p:spPr>
      </p:pic>
      <p:sp>
        <p:nvSpPr>
          <p:cNvPr id="8" name="Cloud Callout 7"/>
          <p:cNvSpPr/>
          <p:nvPr/>
        </p:nvSpPr>
        <p:spPr>
          <a:xfrm>
            <a:off x="2781361" y="2326792"/>
            <a:ext cx="1828800" cy="1304256"/>
          </a:xfrm>
          <a:prstGeom prst="cloudCallout">
            <a:avLst>
              <a:gd name="adj1" fmla="val -28080"/>
              <a:gd name="adj2" fmla="val 115092"/>
            </a:avLst>
          </a:prstGeom>
        </p:spPr>
        <p:style>
          <a:lnRef idx="2">
            <a:schemeClr val="accent2"/>
          </a:lnRef>
          <a:fillRef idx="1">
            <a:schemeClr val="lt1"/>
          </a:fillRef>
          <a:effectRef idx="0">
            <a:schemeClr val="accent2"/>
          </a:effectRef>
          <a:fontRef idx="minor">
            <a:schemeClr val="dk1"/>
          </a:fontRef>
        </p:style>
        <p:txBody>
          <a:bodyPr rtlCol="1" anchor="ctr"/>
          <a:lstStyle/>
          <a:p>
            <a:pPr algn="ctr" rtl="0"/>
            <a:r>
              <a:rPr lang="fa-IR" sz="2000" b="1" dirty="0" smtClean="0">
                <a:solidFill>
                  <a:srgbClr val="C00000"/>
                </a:solidFill>
                <a:effectLst>
                  <a:outerShdw blurRad="38100" dist="38100" dir="2700000" algn="tl">
                    <a:srgbClr val="000000">
                      <a:alpha val="43137"/>
                    </a:srgbClr>
                  </a:outerShdw>
                </a:effectLst>
              </a:rPr>
              <a:t>خسارت جانی</a:t>
            </a:r>
            <a:endParaRPr lang="fa-IR" sz="2000" b="1" dirty="0">
              <a:solidFill>
                <a:srgbClr val="C00000"/>
              </a:solidFill>
              <a:effectLst>
                <a:outerShdw blurRad="38100" dist="38100" dir="2700000" algn="tl">
                  <a:srgbClr val="000000">
                    <a:alpha val="43137"/>
                  </a:srgbClr>
                </a:outerShdw>
              </a:effectLst>
            </a:endParaRPr>
          </a:p>
        </p:txBody>
      </p:sp>
      <p:sp>
        <p:nvSpPr>
          <p:cNvPr id="22" name="Cloud Callout 21"/>
          <p:cNvSpPr/>
          <p:nvPr/>
        </p:nvSpPr>
        <p:spPr>
          <a:xfrm>
            <a:off x="4410147" y="4871415"/>
            <a:ext cx="1828800" cy="1304256"/>
          </a:xfrm>
          <a:prstGeom prst="cloudCallout">
            <a:avLst>
              <a:gd name="adj1" fmla="val -86775"/>
              <a:gd name="adj2" fmla="val 33805"/>
            </a:avLst>
          </a:prstGeom>
        </p:spPr>
        <p:style>
          <a:lnRef idx="2">
            <a:schemeClr val="accent2"/>
          </a:lnRef>
          <a:fillRef idx="1">
            <a:schemeClr val="lt1"/>
          </a:fillRef>
          <a:effectRef idx="0">
            <a:schemeClr val="accent2"/>
          </a:effectRef>
          <a:fontRef idx="minor">
            <a:schemeClr val="dk1"/>
          </a:fontRef>
        </p:style>
        <p:txBody>
          <a:bodyPr rtlCol="1" anchor="ctr"/>
          <a:lstStyle/>
          <a:p>
            <a:pPr algn="ctr" rtl="0"/>
            <a:r>
              <a:rPr lang="fa-IR" sz="2000" b="1" dirty="0" smtClean="0">
                <a:solidFill>
                  <a:srgbClr val="C00000"/>
                </a:solidFill>
                <a:effectLst>
                  <a:outerShdw blurRad="38100" dist="38100" dir="2700000" algn="tl">
                    <a:srgbClr val="000000">
                      <a:alpha val="43137"/>
                    </a:srgbClr>
                  </a:outerShdw>
                </a:effectLst>
              </a:rPr>
              <a:t>اختلال عملکردی</a:t>
            </a:r>
            <a:endParaRPr lang="fa-IR" sz="2000" b="1" dirty="0">
              <a:solidFill>
                <a:srgbClr val="C00000"/>
              </a:solidFill>
              <a:effectLst>
                <a:outerShdw blurRad="38100" dist="38100" dir="2700000" algn="tl">
                  <a:srgbClr val="000000">
                    <a:alpha val="43137"/>
                  </a:srgbClr>
                </a:outerShdw>
              </a:effectLst>
            </a:endParaRPr>
          </a:p>
        </p:txBody>
      </p:sp>
      <p:sp>
        <p:nvSpPr>
          <p:cNvPr id="23" name="Cloud Callout 22"/>
          <p:cNvSpPr/>
          <p:nvPr/>
        </p:nvSpPr>
        <p:spPr>
          <a:xfrm>
            <a:off x="4527998" y="3536707"/>
            <a:ext cx="1828800" cy="1304256"/>
          </a:xfrm>
          <a:prstGeom prst="cloudCallout">
            <a:avLst>
              <a:gd name="adj1" fmla="val -92573"/>
              <a:gd name="adj2" fmla="val 136429"/>
            </a:avLst>
          </a:prstGeom>
        </p:spPr>
        <p:style>
          <a:lnRef idx="2">
            <a:schemeClr val="accent2"/>
          </a:lnRef>
          <a:fillRef idx="1">
            <a:schemeClr val="lt1"/>
          </a:fillRef>
          <a:effectRef idx="0">
            <a:schemeClr val="accent2"/>
          </a:effectRef>
          <a:fontRef idx="minor">
            <a:schemeClr val="dk1"/>
          </a:fontRef>
        </p:style>
        <p:txBody>
          <a:bodyPr rtlCol="1" anchor="ctr"/>
          <a:lstStyle/>
          <a:p>
            <a:pPr algn="ctr" rtl="0"/>
            <a:r>
              <a:rPr lang="fa-IR" sz="2000" b="1" dirty="0" smtClean="0">
                <a:solidFill>
                  <a:srgbClr val="C00000"/>
                </a:solidFill>
                <a:effectLst>
                  <a:outerShdw blurRad="38100" dist="38100" dir="2700000" algn="tl">
                    <a:srgbClr val="000000">
                      <a:alpha val="43137"/>
                    </a:srgbClr>
                  </a:outerShdw>
                </a:effectLst>
              </a:rPr>
              <a:t>خسارت مالی</a:t>
            </a:r>
            <a:endParaRPr lang="fa-IR" sz="2000" b="1" dirty="0">
              <a:solidFill>
                <a:srgbClr val="C00000"/>
              </a:solidFill>
              <a:effectLst>
                <a:outerShdw blurRad="38100" dist="38100" dir="2700000" algn="tl">
                  <a:srgbClr val="000000">
                    <a:alpha val="43137"/>
                  </a:srgbClr>
                </a:outerShdw>
              </a:effectLst>
            </a:endParaRPr>
          </a:p>
        </p:txBody>
      </p:sp>
      <p:grpSp>
        <p:nvGrpSpPr>
          <p:cNvPr id="9" name="Group 8"/>
          <p:cNvGrpSpPr/>
          <p:nvPr/>
        </p:nvGrpSpPr>
        <p:grpSpPr>
          <a:xfrm rot="2723147">
            <a:off x="2481282" y="5750584"/>
            <a:ext cx="1155743" cy="817809"/>
            <a:chOff x="3402965" y="2301404"/>
            <a:chExt cx="1155743" cy="817809"/>
          </a:xfrm>
        </p:grpSpPr>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r="45873"/>
            <a:stretch/>
          </p:blipFill>
          <p:spPr>
            <a:xfrm rot="19583414">
              <a:off x="3402965" y="2511137"/>
              <a:ext cx="635995" cy="608076"/>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r="45873"/>
            <a:stretch/>
          </p:blipFill>
          <p:spPr>
            <a:xfrm rot="19002083" flipH="1">
              <a:off x="4050203" y="2301404"/>
              <a:ext cx="508505" cy="608076"/>
            </a:xfrm>
            <a:prstGeom prst="rect">
              <a:avLst/>
            </a:prstGeom>
          </p:spPr>
        </p:pic>
      </p:grpSp>
      <p:pic>
        <p:nvPicPr>
          <p:cNvPr id="5" name="3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14400" y="7239000"/>
            <a:ext cx="609600" cy="609600"/>
          </a:xfrm>
          <a:prstGeom prst="rect">
            <a:avLst/>
          </a:prstGeom>
        </p:spPr>
      </p:pic>
    </p:spTree>
    <p:extLst>
      <p:ext uri="{BB962C8B-B14F-4D97-AF65-F5344CB8AC3E}">
        <p14:creationId xmlns:p14="http://schemas.microsoft.com/office/powerpoint/2010/main" val="2998966065"/>
      </p:ext>
    </p:extLst>
  </p:cSld>
  <p:clrMapOvr>
    <a:masterClrMapping/>
  </p:clrMapOvr>
  <mc:AlternateContent xmlns:mc="http://schemas.openxmlformats.org/markup-compatibility/2006" xmlns:p14="http://schemas.microsoft.com/office/powerpoint/2010/main">
    <mc:Choice Requires="p14">
      <p:transition p14:dur="10" advClick="0" advTm="19000"/>
    </mc:Choice>
    <mc:Fallback xmlns="">
      <p:transition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940966"/>
          </a:xfrm>
        </p:spPr>
        <p:txBody>
          <a:bodyPr>
            <a:normAutofit fontScale="90000"/>
          </a:bodyPr>
          <a:lstStyle/>
          <a:p>
            <a:r>
              <a:rPr lang="fa-IR" dirty="0">
                <a:cs typeface="B Yagut" panose="00000400000000000000" pitchFamily="2" charset="-78"/>
              </a:rPr>
              <a:t>اهداف آموزشی</a:t>
            </a:r>
            <a:br>
              <a:rPr lang="fa-IR" dirty="0">
                <a:cs typeface="B Yagut" panose="00000400000000000000" pitchFamily="2" charset="-78"/>
              </a:rPr>
            </a:br>
            <a:endParaRPr lang="fa-IR" dirty="0"/>
          </a:p>
        </p:txBody>
      </p:sp>
      <p:sp>
        <p:nvSpPr>
          <p:cNvPr id="4" name="Title 1"/>
          <p:cNvSpPr>
            <a:spLocks noGrp="1"/>
          </p:cNvSpPr>
          <p:nvPr>
            <p:ph idx="1"/>
          </p:nvPr>
        </p:nvSpPr>
        <p:spPr>
          <a:xfrm>
            <a:off x="107504" y="1600200"/>
            <a:ext cx="8784976" cy="5069160"/>
          </a:xfrm>
        </p:spPr>
        <p:txBody>
          <a:bodyPr>
            <a:normAutofit fontScale="90000" lnSpcReduction="20000"/>
          </a:bodyPr>
          <a:lstStyle/>
          <a:p>
            <a:pPr marL="0" indent="0">
              <a:buNone/>
            </a:pPr>
            <a:r>
              <a:rPr lang="fa-IR" sz="2900" dirty="0">
                <a:cs typeface="B Yagut" panose="00000400000000000000" pitchFamily="2" charset="-78"/>
              </a:rPr>
              <a:t>انتظار می رود فراگیر پس از مطالعه این درس بتواند </a:t>
            </a:r>
            <a:r>
              <a:rPr lang="fa-IR" sz="2900" dirty="0" smtClean="0">
                <a:cs typeface="B Yagut" panose="00000400000000000000" pitchFamily="2" charset="-78"/>
              </a:rPr>
              <a:t>:</a:t>
            </a:r>
          </a:p>
          <a:p>
            <a:pPr marL="0" indent="0">
              <a:buNone/>
            </a:pPr>
            <a:endParaRPr lang="fa-IR" sz="2900" dirty="0">
              <a:cs typeface="B Yagut" panose="00000400000000000000" pitchFamily="2" charset="-78"/>
            </a:endParaRPr>
          </a:p>
          <a:p>
            <a:r>
              <a:rPr lang="fa-IR" sz="2900" dirty="0" smtClean="0">
                <a:cs typeface="B Yagut" panose="00000400000000000000" pitchFamily="2" charset="-78"/>
              </a:rPr>
              <a:t>دلایل آسیب پذیر بودن کشور را توضیح دهد .</a:t>
            </a:r>
          </a:p>
          <a:p>
            <a:r>
              <a:rPr lang="fa-IR" sz="2900" dirty="0" smtClean="0">
                <a:cs typeface="B Yagut" panose="00000400000000000000" pitchFamily="2" charset="-78"/>
              </a:rPr>
              <a:t>ارتباط بین آسیب پذیری ، مخاطره و بلا را تشریح نماید .</a:t>
            </a:r>
          </a:p>
          <a:p>
            <a:r>
              <a:rPr lang="fa-IR" sz="2900" dirty="0" smtClean="0">
                <a:cs typeface="B Yagut" panose="00000400000000000000" pitchFamily="2" charset="-78"/>
              </a:rPr>
              <a:t>منظور از کاهش خطر و درک خطر را توضیح دهد .</a:t>
            </a:r>
          </a:p>
          <a:p>
            <a:r>
              <a:rPr lang="fa-IR" sz="2900" dirty="0" smtClean="0">
                <a:cs typeface="B Yagut" panose="00000400000000000000" pitchFamily="2" charset="-78"/>
              </a:rPr>
              <a:t>هدف از ارزیابی خطر در قبل از بحران را شرح دهد.</a:t>
            </a:r>
          </a:p>
          <a:p>
            <a:pPr lvl="0"/>
            <a:r>
              <a:rPr lang="fa-IR" sz="2900" dirty="0">
                <a:cs typeface="B Yagut" panose="00000400000000000000" pitchFamily="2" charset="-78"/>
              </a:rPr>
              <a:t>اجزای سازه ای </a:t>
            </a:r>
            <a:r>
              <a:rPr lang="fa-IR" sz="2900" dirty="0" smtClean="0">
                <a:cs typeface="B Yagut" panose="00000400000000000000" pitchFamily="2" charset="-78"/>
              </a:rPr>
              <a:t>و غیر </a:t>
            </a:r>
            <a:r>
              <a:rPr lang="fa-IR" sz="2900" dirty="0">
                <a:cs typeface="B Yagut" panose="00000400000000000000" pitchFamily="2" charset="-78"/>
              </a:rPr>
              <a:t>سازه ای را نام ببرد.</a:t>
            </a:r>
          </a:p>
          <a:p>
            <a:r>
              <a:rPr lang="fa-IR" sz="2900" dirty="0">
                <a:cs typeface="B Yagut" panose="00000400000000000000" pitchFamily="2" charset="-78"/>
              </a:rPr>
              <a:t>آسیب های ناشی از عوامل غیر سازه ای را با </a:t>
            </a:r>
            <a:r>
              <a:rPr lang="fa-IR" sz="2900" dirty="0" smtClean="0">
                <a:cs typeface="B Yagut" panose="00000400000000000000" pitchFamily="2" charset="-78"/>
              </a:rPr>
              <a:t>مثالی توضیح دهد.</a:t>
            </a:r>
            <a:endParaRPr lang="en-US" sz="2900" dirty="0">
              <a:cs typeface="B Yagut" panose="00000400000000000000" pitchFamily="2" charset="-78"/>
            </a:endParaRPr>
          </a:p>
          <a:p>
            <a:pPr marL="0" indent="0">
              <a:buNone/>
            </a:pPr>
            <a:r>
              <a:rPr lang="fa-IR" sz="2800" dirty="0"/>
              <a:t/>
            </a:r>
            <a:br>
              <a:rPr lang="fa-IR" sz="2800" dirty="0"/>
            </a:br>
            <a:endParaRPr lang="fa-IR" sz="2800" dirty="0"/>
          </a:p>
          <a:p>
            <a:endParaRPr lang="fa-IR" sz="2900" dirty="0" smtClean="0">
              <a:cs typeface="B Yagut" panose="00000400000000000000" pitchFamily="2" charset="-78"/>
            </a:endParaRPr>
          </a:p>
          <a:p>
            <a:pPr marL="0" indent="0">
              <a:buNone/>
            </a:pPr>
            <a:r>
              <a:rPr lang="fa-IR" dirty="0" smtClean="0"/>
              <a:t/>
            </a:r>
            <a:br>
              <a:rPr lang="fa-IR" dirty="0" smtClean="0"/>
            </a:br>
            <a:endParaRPr lang="fa-IR"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6248400"/>
            <a:ext cx="609600" cy="609600"/>
          </a:xfrm>
          <a:prstGeom prst="rect">
            <a:avLst/>
          </a:prstGeom>
        </p:spPr>
      </p:pic>
    </p:spTree>
    <p:extLst>
      <p:ext uri="{BB962C8B-B14F-4D97-AF65-F5344CB8AC3E}">
        <p14:creationId xmlns:p14="http://schemas.microsoft.com/office/powerpoint/2010/main" val="2723737149"/>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8041440" cy="935037"/>
          </a:xfrm>
        </p:spPr>
        <p:txBody>
          <a:bodyPr>
            <a:normAutofit/>
          </a:bodyPr>
          <a:lstStyle/>
          <a:p>
            <a:r>
              <a:rPr lang="fa-IR" dirty="0">
                <a:cs typeface="B Yagut" panose="00000400000000000000" pitchFamily="2" charset="-78"/>
              </a:rPr>
              <a:t>آ</a:t>
            </a:r>
            <a:r>
              <a:rPr lang="fa-IR" sz="4000" dirty="0">
                <a:cs typeface="B Yagut" panose="00000400000000000000" pitchFamily="2" charset="-78"/>
              </a:rPr>
              <a:t>سيب </a:t>
            </a:r>
            <a:r>
              <a:rPr lang="fa-IR" sz="4000" dirty="0" smtClean="0">
                <a:cs typeface="B Yagut" panose="00000400000000000000" pitchFamily="2" charset="-78"/>
              </a:rPr>
              <a:t>جاني</a:t>
            </a:r>
            <a:endParaRPr lang="fa-IR" sz="4000" dirty="0">
              <a:cs typeface="B Yagut" panose="00000400000000000000" pitchFamily="2" charset="-78"/>
            </a:endParaRPr>
          </a:p>
        </p:txBody>
      </p:sp>
      <p:sp>
        <p:nvSpPr>
          <p:cNvPr id="3" name="Content Placeholder 2"/>
          <p:cNvSpPr>
            <a:spLocks noGrp="1"/>
          </p:cNvSpPr>
          <p:nvPr>
            <p:ph idx="1"/>
          </p:nvPr>
        </p:nvSpPr>
        <p:spPr>
          <a:xfrm>
            <a:off x="0" y="1124744"/>
            <a:ext cx="9144000" cy="4876800"/>
          </a:xfrm>
        </p:spPr>
        <p:txBody>
          <a:bodyPr>
            <a:noAutofit/>
          </a:bodyPr>
          <a:lstStyle/>
          <a:p>
            <a:pPr algn="r" rtl="1"/>
            <a:r>
              <a:rPr lang="fa-IR" sz="2800" dirty="0" smtClean="0">
                <a:cs typeface="B Yagut" panose="00000400000000000000" pitchFamily="2" charset="-78"/>
              </a:rPr>
              <a:t>جراحت </a:t>
            </a:r>
            <a:r>
              <a:rPr lang="fa-IR" sz="2800" dirty="0">
                <a:cs typeface="B Yagut" panose="00000400000000000000" pitchFamily="2" charset="-78"/>
              </a:rPr>
              <a:t>يا كشته شدن افراد در اثر آسيب‌ديدگي و يا سقوط اجزاي </a:t>
            </a:r>
            <a:r>
              <a:rPr lang="fa-IR" sz="2800" dirty="0" smtClean="0">
                <a:cs typeface="B Yagut" panose="00000400000000000000" pitchFamily="2" charset="-78"/>
              </a:rPr>
              <a:t>غيرسازه‌اي</a:t>
            </a:r>
          </a:p>
          <a:p>
            <a:pPr algn="r" rtl="1"/>
            <a:r>
              <a:rPr lang="fa-IR" sz="2800" dirty="0" smtClean="0">
                <a:cs typeface="B Yagut" panose="00000400000000000000" pitchFamily="2" charset="-78"/>
              </a:rPr>
              <a:t>اجسام </a:t>
            </a:r>
            <a:r>
              <a:rPr lang="fa-IR" sz="2800" dirty="0">
                <a:cs typeface="B Yagut" panose="00000400000000000000" pitchFamily="2" charset="-78"/>
              </a:rPr>
              <a:t>به ظاهر بي‌خطر نيز در صورت سقوط ناگهاني مي‌توانند خطرناك و كشنده </a:t>
            </a:r>
            <a:r>
              <a:rPr lang="fa-IR" sz="2800" dirty="0" smtClean="0">
                <a:cs typeface="B Yagut" panose="00000400000000000000" pitchFamily="2" charset="-78"/>
              </a:rPr>
              <a:t>باشند.</a:t>
            </a:r>
            <a:endParaRPr lang="en-US" sz="2800" dirty="0" smtClean="0">
              <a:cs typeface="B Yagut" panose="00000400000000000000" pitchFamily="2" charset="-78"/>
            </a:endParaRPr>
          </a:p>
          <a:p>
            <a:pPr lvl="1" algn="r" rtl="1"/>
            <a:r>
              <a:rPr lang="fa-IR" dirty="0" smtClean="0">
                <a:cs typeface="B Yagut" panose="00000400000000000000" pitchFamily="2" charset="-78"/>
              </a:rPr>
              <a:t>شكستن شيشه</a:t>
            </a:r>
          </a:p>
          <a:p>
            <a:pPr lvl="1" algn="r" rtl="1"/>
            <a:r>
              <a:rPr lang="fa-IR" dirty="0" smtClean="0">
                <a:cs typeface="B Yagut" panose="00000400000000000000" pitchFamily="2" charset="-78"/>
              </a:rPr>
              <a:t>واژگوني </a:t>
            </a:r>
            <a:r>
              <a:rPr lang="fa-IR" dirty="0">
                <a:cs typeface="B Yagut" panose="00000400000000000000" pitchFamily="2" charset="-78"/>
              </a:rPr>
              <a:t>قفسه‌ها و كمد‌هاي سنگين و </a:t>
            </a:r>
            <a:r>
              <a:rPr lang="fa-IR" dirty="0" smtClean="0">
                <a:cs typeface="B Yagut" panose="00000400000000000000" pitchFamily="2" charset="-78"/>
              </a:rPr>
              <a:t>بلند</a:t>
            </a:r>
          </a:p>
          <a:p>
            <a:pPr lvl="1" algn="r" rtl="1"/>
            <a:r>
              <a:rPr lang="fa-IR" dirty="0" smtClean="0">
                <a:cs typeface="B Yagut" panose="00000400000000000000" pitchFamily="2" charset="-78"/>
              </a:rPr>
              <a:t>سقوط </a:t>
            </a:r>
            <a:r>
              <a:rPr lang="fa-IR" dirty="0">
                <a:cs typeface="B Yagut" panose="00000400000000000000" pitchFamily="2" charset="-78"/>
              </a:rPr>
              <a:t>سقف كاذب و چراغ‌هاي سقفي و لوسترهاي </a:t>
            </a:r>
            <a:r>
              <a:rPr lang="fa-IR" dirty="0" smtClean="0">
                <a:cs typeface="B Yagut" panose="00000400000000000000" pitchFamily="2" charset="-78"/>
              </a:rPr>
              <a:t>سنگين</a:t>
            </a:r>
          </a:p>
          <a:p>
            <a:pPr lvl="1" algn="r" rtl="1"/>
            <a:r>
              <a:rPr lang="fa-IR" dirty="0" smtClean="0">
                <a:cs typeface="B Yagut" panose="00000400000000000000" pitchFamily="2" charset="-78"/>
              </a:rPr>
              <a:t>گسيختگي </a:t>
            </a:r>
            <a:r>
              <a:rPr lang="fa-IR" dirty="0">
                <a:cs typeface="B Yagut" panose="00000400000000000000" pitchFamily="2" charset="-78"/>
              </a:rPr>
              <a:t>لوله‌هاي گاز يا ديگر لوله‌هاي حاوي مواد </a:t>
            </a:r>
            <a:r>
              <a:rPr lang="fa-IR" dirty="0" smtClean="0">
                <a:cs typeface="B Yagut" panose="00000400000000000000" pitchFamily="2" charset="-78"/>
              </a:rPr>
              <a:t>خطرناك</a:t>
            </a:r>
          </a:p>
          <a:p>
            <a:pPr lvl="1" algn="r" rtl="1"/>
            <a:r>
              <a:rPr lang="fa-IR" dirty="0" smtClean="0">
                <a:cs typeface="B Yagut" panose="00000400000000000000" pitchFamily="2" charset="-78"/>
              </a:rPr>
              <a:t>آسيب‌ديدگي </a:t>
            </a:r>
            <a:r>
              <a:rPr lang="fa-IR" dirty="0">
                <a:cs typeface="B Yagut" panose="00000400000000000000" pitchFamily="2" charset="-78"/>
              </a:rPr>
              <a:t>مواد </a:t>
            </a:r>
            <a:r>
              <a:rPr lang="fa-IR" dirty="0" smtClean="0">
                <a:cs typeface="B Yagut" panose="00000400000000000000" pitchFamily="2" charset="-78"/>
              </a:rPr>
              <a:t>آزبستي</a:t>
            </a:r>
          </a:p>
          <a:p>
            <a:pPr lvl="1" algn="r" rtl="1"/>
            <a:r>
              <a:rPr lang="fa-IR" dirty="0" smtClean="0">
                <a:cs typeface="B Yagut" panose="00000400000000000000" pitchFamily="2" charset="-78"/>
              </a:rPr>
              <a:t>سقوط </a:t>
            </a:r>
            <a:r>
              <a:rPr lang="fa-IR" dirty="0">
                <a:cs typeface="B Yagut" panose="00000400000000000000" pitchFamily="2" charset="-78"/>
              </a:rPr>
              <a:t>قطعات نماهاي آجري يا بتني پيش‌ساخته </a:t>
            </a:r>
            <a:endParaRPr lang="fa-IR" dirty="0" smtClean="0">
              <a:cs typeface="B Yagut" panose="00000400000000000000" pitchFamily="2" charset="-78"/>
            </a:endParaRPr>
          </a:p>
          <a:p>
            <a:pPr lvl="1" algn="r" rtl="1"/>
            <a:r>
              <a:rPr lang="fa-IR" dirty="0" smtClean="0">
                <a:cs typeface="B Yagut" panose="00000400000000000000" pitchFamily="2" charset="-78"/>
              </a:rPr>
              <a:t>خرابي ديوارها و </a:t>
            </a:r>
            <a:r>
              <a:rPr lang="fa-IR" dirty="0">
                <a:cs typeface="B Yagut" panose="00000400000000000000" pitchFamily="2" charset="-78"/>
              </a:rPr>
              <a:t>تيغه‌ها و حصارهاي </a:t>
            </a:r>
            <a:r>
              <a:rPr lang="fa-IR" dirty="0" smtClean="0">
                <a:cs typeface="B Yagut" panose="00000400000000000000" pitchFamily="2" charset="-78"/>
              </a:rPr>
              <a:t>بنايي</a:t>
            </a:r>
            <a:endParaRPr lang="fa-IR" dirty="0">
              <a:cs typeface="B Yagut" panose="00000400000000000000" pitchFamily="2" charset="-78"/>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6019800"/>
            <a:ext cx="609600" cy="609600"/>
          </a:xfrm>
          <a:prstGeom prst="rect">
            <a:avLst/>
          </a:prstGeom>
        </p:spPr>
      </p:pic>
    </p:spTree>
    <p:extLst>
      <p:ext uri="{BB962C8B-B14F-4D97-AF65-F5344CB8AC3E}">
        <p14:creationId xmlns:p14="http://schemas.microsoft.com/office/powerpoint/2010/main" val="1979050529"/>
      </p:ext>
    </p:extLst>
  </p:cSld>
  <p:clrMapOvr>
    <a:masterClrMapping/>
  </p:clrMapOvr>
  <mc:AlternateContent xmlns:mc="http://schemas.openxmlformats.org/markup-compatibility/2006" xmlns:p14="http://schemas.microsoft.com/office/powerpoint/2010/main">
    <mc:Choice Requires="p14">
      <p:transition p14:dur="10" advClick="0" advTm="62000"/>
    </mc:Choice>
    <mc:Fallback xmlns="">
      <p:transition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462010" y="457488"/>
            <a:ext cx="8377190" cy="707886"/>
          </a:xfrm>
          <a:prstGeom prst="rect">
            <a:avLst/>
          </a:prstGeom>
          <a:noFill/>
          <a:ln w="9525">
            <a:noFill/>
            <a:miter lim="800000"/>
            <a:headEnd/>
            <a:tailEnd/>
          </a:ln>
        </p:spPr>
        <p:txBody>
          <a:bodyPr wrap="square">
            <a:spAutoFit/>
          </a:bodyPr>
          <a:lstStyle/>
          <a:p>
            <a:pPr algn="ctr" rtl="0">
              <a:spcBef>
                <a:spcPct val="0"/>
              </a:spcBef>
            </a:pPr>
            <a:r>
              <a:rPr lang="fa-IR" sz="4000" dirty="0">
                <a:latin typeface="+mj-lt"/>
                <a:ea typeface="+mj-ea"/>
                <a:cs typeface="B Yagut" panose="00000400000000000000" pitchFamily="2" charset="-78"/>
              </a:rPr>
              <a:t>آسیب های وارد شده به تجهیزات غیرسازه ای </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743200"/>
            <a:ext cx="3780000" cy="249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297" y="2683666"/>
            <a:ext cx="4032000" cy="2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800" y="6277708"/>
            <a:ext cx="609600" cy="609600"/>
          </a:xfrm>
          <a:prstGeom prst="rect">
            <a:avLst/>
          </a:prstGeom>
        </p:spPr>
      </p:pic>
    </p:spTree>
    <p:extLst>
      <p:ext uri="{BB962C8B-B14F-4D97-AF65-F5344CB8AC3E}">
        <p14:creationId xmlns:p14="http://schemas.microsoft.com/office/powerpoint/2010/main" val="186881132"/>
      </p:ext>
    </p:extLst>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611560" y="381262"/>
            <a:ext cx="8208912" cy="707886"/>
          </a:xfrm>
          <a:prstGeom prst="rect">
            <a:avLst/>
          </a:prstGeom>
          <a:noFill/>
          <a:ln w="9525">
            <a:noFill/>
            <a:miter lim="800000"/>
            <a:headEnd/>
            <a:tailEnd/>
          </a:ln>
        </p:spPr>
        <p:txBody>
          <a:bodyPr wrap="square">
            <a:spAutoFit/>
          </a:bodyPr>
          <a:lstStyle/>
          <a:p>
            <a:pPr algn="just"/>
            <a:r>
              <a:rPr lang="fa-IR" sz="4000" dirty="0" smtClean="0">
                <a:latin typeface="+mj-lt"/>
                <a:ea typeface="+mj-ea"/>
                <a:cs typeface="B Yagut" panose="00000400000000000000" pitchFamily="2" charset="-78"/>
              </a:rPr>
              <a:t>آسیب های وارد شده به تجهیزات غیرسازه ای </a:t>
            </a:r>
            <a:endParaRPr lang="fa-IR" sz="4000" dirty="0">
              <a:latin typeface="+mj-lt"/>
              <a:ea typeface="+mj-ea"/>
              <a:cs typeface="B Yagut" panose="00000400000000000000" pitchFamily="2" charset="-78"/>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57400"/>
            <a:ext cx="6705600" cy="438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6324600"/>
            <a:ext cx="609600" cy="609600"/>
          </a:xfrm>
          <a:prstGeom prst="rect">
            <a:avLst/>
          </a:prstGeom>
        </p:spPr>
      </p:pic>
    </p:spTree>
    <p:extLst>
      <p:ext uri="{BB962C8B-B14F-4D97-AF65-F5344CB8AC3E}">
        <p14:creationId xmlns:p14="http://schemas.microsoft.com/office/powerpoint/2010/main" val="1821487750"/>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1907705" y="381343"/>
            <a:ext cx="4841776" cy="707886"/>
          </a:xfrm>
          <a:prstGeom prst="rect">
            <a:avLst/>
          </a:prstGeom>
          <a:noFill/>
          <a:ln w="9525">
            <a:noFill/>
            <a:miter lim="800000"/>
            <a:headEnd/>
            <a:tailEnd/>
          </a:ln>
        </p:spPr>
        <p:txBody>
          <a:bodyPr wrap="square">
            <a:spAutoFit/>
          </a:bodyPr>
          <a:lstStyle/>
          <a:p>
            <a:pPr algn="just"/>
            <a:r>
              <a:rPr lang="fa-IR" sz="4000" dirty="0">
                <a:latin typeface="+mj-lt"/>
                <a:ea typeface="+mj-ea"/>
                <a:cs typeface="B Yagut" panose="00000400000000000000" pitchFamily="2" charset="-78"/>
              </a:rPr>
              <a:t>نگهدارنده های غیر اصولی</a:t>
            </a:r>
          </a:p>
        </p:txBody>
      </p:sp>
      <p:pic>
        <p:nvPicPr>
          <p:cNvPr id="12292" name="Picture 4"/>
          <p:cNvPicPr>
            <a:picLocks noChangeAspect="1" noChangeArrowheads="1"/>
          </p:cNvPicPr>
          <p:nvPr/>
        </p:nvPicPr>
        <p:blipFill>
          <a:blip r:embed="rId4" cstate="print"/>
          <a:srcRect/>
          <a:stretch>
            <a:fillRect/>
          </a:stretch>
        </p:blipFill>
        <p:spPr bwMode="auto">
          <a:xfrm>
            <a:off x="1143000" y="2013744"/>
            <a:ext cx="6717023" cy="4361656"/>
          </a:xfrm>
          <a:prstGeom prst="rect">
            <a:avLst/>
          </a:prstGeom>
          <a:noFill/>
          <a:ln w="9525">
            <a:noFill/>
            <a:miter lim="800000"/>
            <a:headEnd/>
            <a:tailEnd/>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 y="6312877"/>
            <a:ext cx="609600" cy="609600"/>
          </a:xfrm>
          <a:prstGeom prst="rect">
            <a:avLst/>
          </a:prstGeom>
        </p:spPr>
      </p:pic>
    </p:spTree>
    <p:extLst>
      <p:ext uri="{BB962C8B-B14F-4D97-AF65-F5344CB8AC3E}">
        <p14:creationId xmlns:p14="http://schemas.microsoft.com/office/powerpoint/2010/main" val="4099056842"/>
      </p:ext>
    </p:extLst>
  </p:cSld>
  <p:clrMapOvr>
    <a:masterClrMapping/>
  </p:clrMapOvr>
  <mc:AlternateContent xmlns:mc="http://schemas.openxmlformats.org/markup-compatibility/2006" xmlns:p14="http://schemas.microsoft.com/office/powerpoint/2010/main">
    <mc:Choice Requires="p14">
      <p:transition p14:dur="10" advClick="0" advTm="32000"/>
    </mc:Choice>
    <mc:Fallback xmlns="">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1206501" y="457640"/>
            <a:ext cx="5905500" cy="707886"/>
          </a:xfrm>
          <a:prstGeom prst="rect">
            <a:avLst/>
          </a:prstGeom>
          <a:noFill/>
          <a:ln w="9525">
            <a:noFill/>
            <a:miter lim="800000"/>
            <a:headEnd/>
            <a:tailEnd/>
          </a:ln>
        </p:spPr>
        <p:txBody>
          <a:bodyPr wrap="square">
            <a:spAutoFit/>
          </a:bodyPr>
          <a:lstStyle/>
          <a:p>
            <a:pPr algn="just"/>
            <a:r>
              <a:rPr lang="fa-IR" sz="4000" dirty="0">
                <a:latin typeface="+mj-lt"/>
                <a:ea typeface="+mj-ea"/>
                <a:cs typeface="B Yagut" panose="00000400000000000000" pitchFamily="2" charset="-78"/>
              </a:rPr>
              <a:t>آسیب پذیری شیشه ها</a:t>
            </a:r>
          </a:p>
        </p:txBody>
      </p:sp>
      <p:pic>
        <p:nvPicPr>
          <p:cNvPr id="11"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2670057"/>
            <a:ext cx="5845178" cy="3633787"/>
          </a:xfrm>
          <a:prstGeom prst="rect">
            <a:avLst/>
          </a:prstGeom>
        </p:spPr>
      </p:pic>
      <p:sp>
        <p:nvSpPr>
          <p:cNvPr id="3" name="TextBox 2"/>
          <p:cNvSpPr txBox="1"/>
          <p:nvPr/>
        </p:nvSpPr>
        <p:spPr>
          <a:xfrm>
            <a:off x="2699793" y="1981200"/>
            <a:ext cx="6444208" cy="461665"/>
          </a:xfrm>
          <a:prstGeom prst="rect">
            <a:avLst/>
          </a:prstGeom>
          <a:noFill/>
        </p:spPr>
        <p:txBody>
          <a:bodyPr wrap="square" rtlCol="0">
            <a:spAutoFit/>
          </a:bodyPr>
          <a:lstStyle/>
          <a:p>
            <a:pPr algn="ctr" rtl="0"/>
            <a:r>
              <a:rPr lang="fa-IR" sz="2400" b="1" dirty="0">
                <a:solidFill>
                  <a:prstClr val="black"/>
                </a:solidFill>
                <a:cs typeface="B Yagut" panose="00000400000000000000" pitchFamily="2" charset="-78"/>
              </a:rPr>
              <a:t>سطح بزرگ شیشه خور ودرب های شیشه ای سرتاسری</a:t>
            </a:r>
            <a:endParaRPr lang="en-US" sz="2400" b="1" dirty="0">
              <a:solidFill>
                <a:prstClr val="black"/>
              </a:solidFill>
              <a:cs typeface="B Yagut" panose="00000400000000000000" pitchFamily="2" charset="-78"/>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5867400"/>
            <a:ext cx="609600" cy="609600"/>
          </a:xfrm>
          <a:prstGeom prst="rect">
            <a:avLst/>
          </a:prstGeom>
        </p:spPr>
      </p:pic>
    </p:spTree>
    <p:extLst>
      <p:ext uri="{BB962C8B-B14F-4D97-AF65-F5344CB8AC3E}">
        <p14:creationId xmlns:p14="http://schemas.microsoft.com/office/powerpoint/2010/main" val="1870592508"/>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1547664" y="381389"/>
            <a:ext cx="5544616" cy="707886"/>
          </a:xfrm>
          <a:prstGeom prst="rect">
            <a:avLst/>
          </a:prstGeom>
          <a:noFill/>
          <a:ln w="9525">
            <a:noFill/>
            <a:miter lim="800000"/>
            <a:headEnd/>
            <a:tailEnd/>
          </a:ln>
        </p:spPr>
        <p:txBody>
          <a:bodyPr wrap="square">
            <a:spAutoFit/>
          </a:bodyPr>
          <a:lstStyle/>
          <a:p>
            <a:pPr algn="just"/>
            <a:r>
              <a:rPr lang="fa-IR" sz="4000" dirty="0">
                <a:latin typeface="+mj-lt"/>
                <a:ea typeface="+mj-ea"/>
                <a:cs typeface="B Yagut" panose="00000400000000000000" pitchFamily="2" charset="-78"/>
              </a:rPr>
              <a:t>عدم تثبیت مناسب تابلوی برق</a:t>
            </a:r>
          </a:p>
        </p:txBody>
      </p:sp>
      <p:pic>
        <p:nvPicPr>
          <p:cNvPr id="5" name="Picture 3"/>
          <p:cNvPicPr>
            <a:picLocks noChangeAspect="1" noChangeArrowheads="1"/>
          </p:cNvPicPr>
          <p:nvPr/>
        </p:nvPicPr>
        <p:blipFill>
          <a:blip r:embed="rId4" cstate="print"/>
          <a:srcRect/>
          <a:stretch>
            <a:fillRect/>
          </a:stretch>
        </p:blipFill>
        <p:spPr bwMode="auto">
          <a:xfrm>
            <a:off x="2147636" y="1630804"/>
            <a:ext cx="4786564" cy="5014201"/>
          </a:xfrm>
          <a:prstGeom prst="rect">
            <a:avLst/>
          </a:prstGeom>
          <a:noFill/>
          <a:ln w="9525">
            <a:noFill/>
            <a:miter lim="800000"/>
            <a:headEnd/>
            <a:tailEnd/>
          </a:ln>
        </p:spPr>
      </p:pic>
      <p:pic>
        <p:nvPicPr>
          <p:cNvPr id="2" name="3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90600" y="6677662"/>
            <a:ext cx="609600" cy="609600"/>
          </a:xfrm>
          <a:prstGeom prst="rect">
            <a:avLst/>
          </a:prstGeom>
        </p:spPr>
      </p:pic>
    </p:spTree>
    <p:extLst>
      <p:ext uri="{BB962C8B-B14F-4D97-AF65-F5344CB8AC3E}">
        <p14:creationId xmlns:p14="http://schemas.microsoft.com/office/powerpoint/2010/main" val="1846013729"/>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251520" y="457659"/>
            <a:ext cx="8640960" cy="707886"/>
          </a:xfrm>
          <a:prstGeom prst="rect">
            <a:avLst/>
          </a:prstGeom>
          <a:noFill/>
          <a:ln w="9525">
            <a:noFill/>
            <a:miter lim="800000"/>
            <a:headEnd/>
            <a:tailEnd/>
          </a:ln>
        </p:spPr>
        <p:txBody>
          <a:bodyPr wrap="square">
            <a:spAutoFit/>
          </a:bodyPr>
          <a:lstStyle/>
          <a:p>
            <a:pPr algn="just"/>
            <a:r>
              <a:rPr lang="fa-IR" sz="4000" dirty="0">
                <a:latin typeface="+mj-lt"/>
                <a:ea typeface="+mj-ea"/>
                <a:cs typeface="B Yagut" panose="00000400000000000000" pitchFamily="2" charset="-78"/>
              </a:rPr>
              <a:t>مهار نشدن و نصب نامناسب کپسول اطفای حریق</a:t>
            </a:r>
          </a:p>
        </p:txBody>
      </p:sp>
      <p:pic>
        <p:nvPicPr>
          <p:cNvPr id="5" name="Content Placeholder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371600" y="3048000"/>
            <a:ext cx="6488642" cy="3608307"/>
          </a:xfrm>
          <a:prstGeom prst="rect">
            <a:avLst/>
          </a:prstGeom>
        </p:spPr>
      </p:pic>
      <p:sp>
        <p:nvSpPr>
          <p:cNvPr id="2" name="TextBox 1"/>
          <p:cNvSpPr txBox="1"/>
          <p:nvPr/>
        </p:nvSpPr>
        <p:spPr>
          <a:xfrm>
            <a:off x="1219200" y="2096968"/>
            <a:ext cx="7673280" cy="523220"/>
          </a:xfrm>
          <a:prstGeom prst="rect">
            <a:avLst/>
          </a:prstGeom>
          <a:noFill/>
        </p:spPr>
        <p:txBody>
          <a:bodyPr wrap="square" rtlCol="0">
            <a:spAutoFit/>
          </a:bodyPr>
          <a:lstStyle/>
          <a:p>
            <a:pPr algn="ctr"/>
            <a:r>
              <a:rPr lang="fa-IR" sz="2800" dirty="0" smtClean="0">
                <a:solidFill>
                  <a:prstClr val="black"/>
                </a:solidFill>
                <a:cs typeface="B Yagut" panose="00000400000000000000" pitchFamily="2" charset="-78"/>
              </a:rPr>
              <a:t>عدم استفاده از تسمه و مهار  و یا جعبه نگهدارنده مناسب</a:t>
            </a:r>
            <a:endParaRPr lang="en-US" sz="2800" dirty="0">
              <a:solidFill>
                <a:prstClr val="black"/>
              </a:solidFill>
              <a:cs typeface="B Yagut" panose="00000400000000000000" pitchFamily="2" charset="-78"/>
            </a:endParaRPr>
          </a:p>
        </p:txBody>
      </p:sp>
      <p:sp>
        <p:nvSpPr>
          <p:cNvPr id="7" name="Oval 6"/>
          <p:cNvSpPr/>
          <p:nvPr/>
        </p:nvSpPr>
        <p:spPr>
          <a:xfrm>
            <a:off x="3810000" y="3886200"/>
            <a:ext cx="1079504" cy="1363544"/>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pic>
        <p:nvPicPr>
          <p:cNvPr id="8" name="3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90600" y="6858000"/>
            <a:ext cx="609600" cy="609600"/>
          </a:xfrm>
          <a:prstGeom prst="rect">
            <a:avLst/>
          </a:prstGeom>
        </p:spPr>
      </p:pic>
    </p:spTree>
    <p:extLst>
      <p:ext uri="{BB962C8B-B14F-4D97-AF65-F5344CB8AC3E}">
        <p14:creationId xmlns:p14="http://schemas.microsoft.com/office/powerpoint/2010/main" val="3385285005"/>
      </p:ext>
    </p:extLst>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395536" y="457671"/>
            <a:ext cx="8214009" cy="707886"/>
          </a:xfrm>
          <a:prstGeom prst="rect">
            <a:avLst/>
          </a:prstGeom>
          <a:noFill/>
          <a:ln w="9525">
            <a:noFill/>
            <a:miter lim="800000"/>
            <a:headEnd/>
            <a:tailEnd/>
          </a:ln>
        </p:spPr>
        <p:txBody>
          <a:bodyPr wrap="square">
            <a:spAutoFit/>
          </a:bodyPr>
          <a:lstStyle/>
          <a:p>
            <a:pPr algn="just"/>
            <a:r>
              <a:rPr lang="fa-IR" sz="4000" dirty="0">
                <a:latin typeface="+mj-lt"/>
                <a:ea typeface="+mj-ea"/>
                <a:cs typeface="B Yagut" panose="00000400000000000000" pitchFamily="2" charset="-78"/>
              </a:rPr>
              <a:t>مقاوم نبودن کمدها و قفسه های متکی به دیوار</a:t>
            </a:r>
          </a:p>
        </p:txBody>
      </p:sp>
      <p:pic>
        <p:nvPicPr>
          <p:cNvPr id="5" name="Content Placeholder 9"/>
          <p:cNvPicPr>
            <a:picLocks noChangeAspect="1"/>
          </p:cNvPicPr>
          <p:nvPr/>
        </p:nvPicPr>
        <p:blipFill rotWithShape="1">
          <a:blip r:embed="rId4" cstate="print">
            <a:extLst>
              <a:ext uri="{28A0092B-C50C-407E-A947-70E740481C1C}">
                <a14:useLocalDpi xmlns:a14="http://schemas.microsoft.com/office/drawing/2010/main" val="0"/>
              </a:ext>
            </a:extLst>
          </a:blip>
          <a:srcRect l="1" r="26407"/>
          <a:stretch/>
        </p:blipFill>
        <p:spPr>
          <a:xfrm>
            <a:off x="508002" y="2060576"/>
            <a:ext cx="3469728" cy="4243387"/>
          </a:xfrm>
          <a:prstGeom prst="rect">
            <a:avLst/>
          </a:prstGeom>
        </p:spPr>
      </p:pic>
      <p:pic>
        <p:nvPicPr>
          <p:cNvPr id="6" name="Content Placeholder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3" y="2896076"/>
            <a:ext cx="4037542" cy="3408361"/>
          </a:xfrm>
          <a:prstGeom prst="rect">
            <a:avLst/>
          </a:prstGeom>
        </p:spPr>
      </p:pic>
      <p:sp>
        <p:nvSpPr>
          <p:cNvPr id="4" name="Rectangle 3"/>
          <p:cNvSpPr/>
          <p:nvPr/>
        </p:nvSpPr>
        <p:spPr>
          <a:xfrm>
            <a:off x="1587500" y="2895600"/>
            <a:ext cx="2032000" cy="2590800"/>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9" name="Down Arrow 8"/>
          <p:cNvSpPr/>
          <p:nvPr/>
        </p:nvSpPr>
        <p:spPr>
          <a:xfrm>
            <a:off x="676008" y="2628900"/>
            <a:ext cx="283907" cy="533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1" name="TextBox 10"/>
          <p:cNvSpPr txBox="1"/>
          <p:nvPr/>
        </p:nvSpPr>
        <p:spPr>
          <a:xfrm>
            <a:off x="5588000" y="1941969"/>
            <a:ext cx="3181825" cy="523220"/>
          </a:xfrm>
          <a:prstGeom prst="rect">
            <a:avLst/>
          </a:prstGeom>
          <a:noFill/>
        </p:spPr>
        <p:txBody>
          <a:bodyPr wrap="square" rtlCol="0">
            <a:spAutoFit/>
          </a:bodyPr>
          <a:lstStyle/>
          <a:p>
            <a:pPr algn="ctr" rtl="0"/>
            <a:r>
              <a:rPr lang="fa-IR" sz="2800" dirty="0">
                <a:solidFill>
                  <a:prstClr val="black"/>
                </a:solidFill>
                <a:cs typeface="B Yagut" panose="00000400000000000000" pitchFamily="2" charset="-78"/>
              </a:rPr>
              <a:t>وجود کمد ها ی فاقد قفل</a:t>
            </a:r>
            <a:endParaRPr lang="en-US" sz="2800" dirty="0">
              <a:solidFill>
                <a:prstClr val="black"/>
              </a:solidFill>
              <a:cs typeface="B Yagut" panose="00000400000000000000" pitchFamily="2" charset="-78"/>
            </a:endParaRPr>
          </a:p>
        </p:txBody>
      </p:sp>
      <p:sp>
        <p:nvSpPr>
          <p:cNvPr id="12" name="Oval 11"/>
          <p:cNvSpPr/>
          <p:nvPr/>
        </p:nvSpPr>
        <p:spPr>
          <a:xfrm>
            <a:off x="5588000" y="3810000"/>
            <a:ext cx="381000" cy="3048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5" name="Oval 14"/>
          <p:cNvSpPr/>
          <p:nvPr/>
        </p:nvSpPr>
        <p:spPr>
          <a:xfrm>
            <a:off x="6230938" y="3813968"/>
            <a:ext cx="381000" cy="3048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6" name="Oval 15"/>
          <p:cNvSpPr/>
          <p:nvPr/>
        </p:nvSpPr>
        <p:spPr>
          <a:xfrm>
            <a:off x="5588000" y="4447380"/>
            <a:ext cx="381000" cy="3048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7" name="Oval 16"/>
          <p:cNvSpPr/>
          <p:nvPr/>
        </p:nvSpPr>
        <p:spPr>
          <a:xfrm>
            <a:off x="6192855" y="4536280"/>
            <a:ext cx="381000" cy="3048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18" name="Oval 17"/>
          <p:cNvSpPr/>
          <p:nvPr/>
        </p:nvSpPr>
        <p:spPr>
          <a:xfrm>
            <a:off x="4897438" y="3733800"/>
            <a:ext cx="381000" cy="304800"/>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pic>
        <p:nvPicPr>
          <p:cNvPr id="3" name="4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562946" y="7086600"/>
            <a:ext cx="609600" cy="609600"/>
          </a:xfrm>
          <a:prstGeom prst="rect">
            <a:avLst/>
          </a:prstGeom>
        </p:spPr>
      </p:pic>
    </p:spTree>
    <p:extLst>
      <p:ext uri="{BB962C8B-B14F-4D97-AF65-F5344CB8AC3E}">
        <p14:creationId xmlns:p14="http://schemas.microsoft.com/office/powerpoint/2010/main" val="426866985"/>
      </p:ext>
    </p:extLst>
  </p:cSld>
  <p:clrMapOvr>
    <a:masterClrMapping/>
  </p:clrMapOvr>
  <mc:AlternateContent xmlns:mc="http://schemas.openxmlformats.org/markup-compatibility/2006" xmlns:p14="http://schemas.microsoft.com/office/powerpoint/2010/main">
    <mc:Choice Requires="p14">
      <p:transition p14:dur="10" advClick="0" advTm="18000"/>
    </mc:Choice>
    <mc:Fallback xmlns="">
      <p:transition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sz="4000" dirty="0" smtClean="0">
                <a:cs typeface="B Yagut" panose="00000400000000000000" pitchFamily="2" charset="-78"/>
              </a:rPr>
              <a:t>خلاصه و نتیجه گیری</a:t>
            </a:r>
            <a:endParaRPr lang="en-US" sz="4000" dirty="0">
              <a:cs typeface="B Yagut" panose="00000400000000000000" pitchFamily="2" charset="-78"/>
            </a:endParaRPr>
          </a:p>
        </p:txBody>
      </p:sp>
      <p:sp>
        <p:nvSpPr>
          <p:cNvPr id="8" name="Content Placeholder 7"/>
          <p:cNvSpPr>
            <a:spLocks noGrp="1"/>
          </p:cNvSpPr>
          <p:nvPr>
            <p:ph idx="1"/>
          </p:nvPr>
        </p:nvSpPr>
        <p:spPr>
          <a:xfrm>
            <a:off x="0" y="1600206"/>
            <a:ext cx="9144000" cy="4525963"/>
          </a:xfrm>
        </p:spPr>
        <p:txBody>
          <a:bodyPr>
            <a:normAutofit fontScale="92500"/>
          </a:bodyPr>
          <a:lstStyle/>
          <a:p>
            <a:pPr algn="r" rtl="1"/>
            <a:r>
              <a:rPr lang="fa-IR" sz="2800" dirty="0" smtClean="0">
                <a:cs typeface="B Yagut" panose="00000400000000000000" pitchFamily="2" charset="-78"/>
              </a:rPr>
              <a:t>در اثر وقوع هر مخاطره ای احتمال خطر و پیامدهای ناشی از آن وجود دارد . با شناسایی خطر ، درک درست از آن و ارزیابی و جابجایی به موقع خطر می توان از پیامدها و آسیب های ناشی از مخاطرات در هر مکانی پیشگیری نمود .</a:t>
            </a:r>
          </a:p>
          <a:p>
            <a:pPr algn="r" rtl="1"/>
            <a:r>
              <a:rPr lang="fa-IR" sz="2800" dirty="0" smtClean="0">
                <a:cs typeface="B Yagut" panose="00000400000000000000" pitchFamily="2" charset="-78"/>
              </a:rPr>
              <a:t>با شناسایی و ارزیابی به موقع و سالانه عوامل غیر سازه ایی در مراکز در مانی و خانه های بهداشت و ارائه راهکارهای مناسب جهت ارتقاء ایمنی وسایل  می توان از خسارتهای ناشی ازآنها جلوگیری نمود .</a:t>
            </a:r>
          </a:p>
          <a:p>
            <a:r>
              <a:rPr lang="fa-IR" sz="2800" dirty="0">
                <a:cs typeface="B Yagut" panose="00000400000000000000" pitchFamily="2" charset="-78"/>
              </a:rPr>
              <a:t>جهت پیشگیری از تلفات جانی و مالی وافزایش ایمنی ساختمان هر ساله باید بازدید ساختمان توسط یک فرد متخصص که دارای اطلاعات کافی در خصوص مقاومت ساختمان در برابر بلایا است انجام گیرد وبا استفاده از روش های فنی  اقداماتی برای افزایش ایمنی ساختمان انجام شود   </a:t>
            </a:r>
            <a:r>
              <a:rPr lang="fa-IR" sz="2800" dirty="0" smtClean="0"/>
              <a:t>.</a:t>
            </a:r>
            <a:endParaRPr lang="en-US" sz="2800" dirty="0">
              <a:cs typeface="B Yagut"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6019800"/>
            <a:ext cx="609600" cy="609600"/>
          </a:xfrm>
          <a:prstGeom prst="rect">
            <a:avLst/>
          </a:prstGeom>
        </p:spPr>
      </p:pic>
    </p:spTree>
    <p:extLst>
      <p:ext uri="{BB962C8B-B14F-4D97-AF65-F5344CB8AC3E}">
        <p14:creationId xmlns:p14="http://schemas.microsoft.com/office/powerpoint/2010/main" val="1729947344"/>
      </p:ext>
    </p:extLst>
  </p:cSld>
  <p:clrMapOvr>
    <a:masterClrMapping/>
  </p:clrMapOvr>
  <mc:AlternateContent xmlns:mc="http://schemas.openxmlformats.org/markup-compatibility/2006" xmlns:p14="http://schemas.microsoft.com/office/powerpoint/2010/main">
    <mc:Choice Requires="p14">
      <p:transition p14:dur="10" advClick="0" advTm="37000"/>
    </mc:Choice>
    <mc:Fallback xmlns="">
      <p:transition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sz="4000" b="1" dirty="0" smtClean="0">
                <a:cs typeface="B Yagut" panose="00000400000000000000" pitchFamily="2" charset="-78"/>
              </a:rPr>
              <a:t>پرسش</a:t>
            </a:r>
            <a:endParaRPr lang="en-US" sz="4000" b="1" dirty="0">
              <a:cs typeface="B Yagut" panose="00000400000000000000" pitchFamily="2" charset="-78"/>
            </a:endParaRPr>
          </a:p>
        </p:txBody>
      </p:sp>
      <p:sp>
        <p:nvSpPr>
          <p:cNvPr id="8" name="Content Placeholder 7"/>
          <p:cNvSpPr>
            <a:spLocks noGrp="1"/>
          </p:cNvSpPr>
          <p:nvPr>
            <p:ph idx="1"/>
          </p:nvPr>
        </p:nvSpPr>
        <p:spPr>
          <a:xfrm>
            <a:off x="107504" y="1844832"/>
            <a:ext cx="8712968" cy="4281339"/>
          </a:xfrm>
        </p:spPr>
        <p:txBody>
          <a:bodyPr>
            <a:normAutofit/>
          </a:bodyPr>
          <a:lstStyle/>
          <a:p>
            <a:r>
              <a:rPr lang="fa-IR" sz="2800" dirty="0">
                <a:cs typeface="B Yagut" panose="00000400000000000000" pitchFamily="2" charset="-78"/>
              </a:rPr>
              <a:t>دلایل آسیب پذیر بودن کشور را توضیح </a:t>
            </a:r>
            <a:r>
              <a:rPr lang="fa-IR" sz="2800" dirty="0" smtClean="0">
                <a:cs typeface="B Yagut" panose="00000400000000000000" pitchFamily="2" charset="-78"/>
              </a:rPr>
              <a:t>دهید </a:t>
            </a:r>
            <a:r>
              <a:rPr lang="fa-IR" sz="2800" dirty="0">
                <a:cs typeface="B Yagut" panose="00000400000000000000" pitchFamily="2" charset="-78"/>
              </a:rPr>
              <a:t>.</a:t>
            </a:r>
          </a:p>
          <a:p>
            <a:r>
              <a:rPr lang="fa-IR" sz="2800" dirty="0">
                <a:cs typeface="B Yagut" panose="00000400000000000000" pitchFamily="2" charset="-78"/>
              </a:rPr>
              <a:t>ارتباط بین آسیب پذیری ، مخاطره و بلا را تشریح </a:t>
            </a:r>
            <a:r>
              <a:rPr lang="fa-IR" sz="2800" dirty="0" smtClean="0">
                <a:cs typeface="B Yagut" panose="00000400000000000000" pitchFamily="2" charset="-78"/>
              </a:rPr>
              <a:t>نمایید </a:t>
            </a:r>
            <a:r>
              <a:rPr lang="fa-IR" sz="2800" dirty="0">
                <a:cs typeface="B Yagut" panose="00000400000000000000" pitchFamily="2" charset="-78"/>
              </a:rPr>
              <a:t>.</a:t>
            </a:r>
          </a:p>
          <a:p>
            <a:r>
              <a:rPr lang="fa-IR" sz="2800" dirty="0">
                <a:cs typeface="B Yagut" panose="00000400000000000000" pitchFamily="2" charset="-78"/>
              </a:rPr>
              <a:t>منظور از کاهش خطر و درک خطر را توضیح </a:t>
            </a:r>
            <a:r>
              <a:rPr lang="fa-IR" sz="2800" dirty="0" smtClean="0">
                <a:cs typeface="B Yagut" panose="00000400000000000000" pitchFamily="2" charset="-78"/>
              </a:rPr>
              <a:t>دهید </a:t>
            </a:r>
            <a:r>
              <a:rPr lang="fa-IR" sz="2800" dirty="0">
                <a:cs typeface="B Yagut" panose="00000400000000000000" pitchFamily="2" charset="-78"/>
              </a:rPr>
              <a:t>.</a:t>
            </a:r>
          </a:p>
          <a:p>
            <a:r>
              <a:rPr lang="fa-IR" sz="2800" smtClean="0">
                <a:cs typeface="B Yagut" panose="00000400000000000000" pitchFamily="2" charset="-78"/>
              </a:rPr>
              <a:t>هدف </a:t>
            </a:r>
            <a:r>
              <a:rPr lang="fa-IR" sz="2800" dirty="0" smtClean="0">
                <a:cs typeface="B Yagut" panose="00000400000000000000" pitchFamily="2" charset="-78"/>
              </a:rPr>
              <a:t>از ارزیابی </a:t>
            </a:r>
            <a:r>
              <a:rPr lang="fa-IR" sz="2800" dirty="0">
                <a:cs typeface="B Yagut" panose="00000400000000000000" pitchFamily="2" charset="-78"/>
              </a:rPr>
              <a:t>خطر </a:t>
            </a:r>
            <a:r>
              <a:rPr lang="fa-IR" sz="2800" dirty="0" smtClean="0">
                <a:cs typeface="B Yagut" panose="00000400000000000000" pitchFamily="2" charset="-78"/>
              </a:rPr>
              <a:t>را بیان نمایید.</a:t>
            </a:r>
            <a:endParaRPr lang="fa-IR" sz="2800" dirty="0">
              <a:cs typeface="B Yagut" panose="00000400000000000000" pitchFamily="2" charset="-78"/>
            </a:endParaRPr>
          </a:p>
          <a:p>
            <a:pPr lvl="0"/>
            <a:r>
              <a:rPr lang="fa-IR" sz="2800" dirty="0">
                <a:cs typeface="B Yagut" panose="00000400000000000000" pitchFamily="2" charset="-78"/>
              </a:rPr>
              <a:t>اجزای سازه ای و غیر سازه ای را نام </a:t>
            </a:r>
            <a:r>
              <a:rPr lang="fa-IR" sz="2800" dirty="0" smtClean="0">
                <a:cs typeface="B Yagut" panose="00000400000000000000" pitchFamily="2" charset="-78"/>
              </a:rPr>
              <a:t>ببرید</a:t>
            </a:r>
            <a:r>
              <a:rPr lang="fa-IR" sz="2800" dirty="0">
                <a:cs typeface="B Yagut" panose="00000400000000000000" pitchFamily="2" charset="-78"/>
              </a:rPr>
              <a:t>.</a:t>
            </a:r>
          </a:p>
          <a:p>
            <a:r>
              <a:rPr lang="fa-IR" sz="2800" dirty="0">
                <a:cs typeface="B Yagut" panose="00000400000000000000" pitchFamily="2" charset="-78"/>
              </a:rPr>
              <a:t>آسیب های ناشی از عوامل غیر سازه ای را با مثالی توضیح </a:t>
            </a:r>
            <a:r>
              <a:rPr lang="fa-IR" sz="2800" dirty="0" smtClean="0">
                <a:cs typeface="B Yagut" panose="00000400000000000000" pitchFamily="2" charset="-78"/>
              </a:rPr>
              <a:t>دهید</a:t>
            </a:r>
            <a:r>
              <a:rPr lang="fa-IR" sz="2800" dirty="0">
                <a:cs typeface="B Yagut" panose="00000400000000000000" pitchFamily="2" charset="-78"/>
              </a:rPr>
              <a:t>.</a:t>
            </a:r>
            <a:endParaRPr lang="en-US" sz="2800" dirty="0">
              <a:cs typeface="B Yagut" panose="00000400000000000000" pitchFamily="2" charset="-78"/>
            </a:endParaRPr>
          </a:p>
          <a:p>
            <a:pPr marL="0" indent="0">
              <a:buNone/>
            </a:pPr>
            <a:r>
              <a:rPr lang="fa-IR" sz="2400" dirty="0"/>
              <a:t/>
            </a:r>
            <a:br>
              <a:rPr lang="fa-IR" sz="2400" dirty="0"/>
            </a:br>
            <a:endParaRPr lang="fa-IR"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5410200"/>
            <a:ext cx="609600" cy="609600"/>
          </a:xfrm>
          <a:prstGeom prst="rect">
            <a:avLst/>
          </a:prstGeom>
        </p:spPr>
      </p:pic>
    </p:spTree>
    <p:extLst>
      <p:ext uri="{BB962C8B-B14F-4D97-AF65-F5344CB8AC3E}">
        <p14:creationId xmlns:p14="http://schemas.microsoft.com/office/powerpoint/2010/main" val="1391212996"/>
      </p:ext>
    </p:extLst>
  </p:cSld>
  <p:clrMapOvr>
    <a:masterClrMapping/>
  </p:clrMapOvr>
  <mc:AlternateContent xmlns:mc="http://schemas.openxmlformats.org/markup-compatibility/2006" xmlns:p14="http://schemas.microsoft.com/office/powerpoint/2010/main">
    <mc:Choice Requires="p14">
      <p:transition p14:dur="10" advClick="0" advTm="23000"/>
    </mc:Choice>
    <mc:Fallback xmlns="">
      <p:transition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116632"/>
            <a:ext cx="8229600" cy="1143000"/>
          </a:xfrm>
        </p:spPr>
        <p:txBody>
          <a:bodyPr>
            <a:normAutofit fontScale="90000"/>
          </a:bodyPr>
          <a:lstStyle/>
          <a:p>
            <a:pPr rtl="1"/>
            <a:r>
              <a:rPr lang="fa-IR" dirty="0" smtClean="0">
                <a:cs typeface="B Yagut" panose="00000400000000000000" pitchFamily="2" charset="-78"/>
              </a:rPr>
              <a:t>فهرست عناوین</a:t>
            </a:r>
            <a:r>
              <a:rPr lang="fa-IR" b="1" dirty="0" smtClean="0">
                <a:cs typeface="B Yagut" panose="00000400000000000000" pitchFamily="2" charset="-78"/>
              </a:rPr>
              <a:t/>
            </a:r>
            <a:br>
              <a:rPr lang="fa-IR" b="1" dirty="0" smtClean="0">
                <a:cs typeface="B Yagut" panose="00000400000000000000" pitchFamily="2" charset="-78"/>
              </a:rPr>
            </a:br>
            <a:endParaRPr lang="en-US" b="1" dirty="0">
              <a:cs typeface="B Yagut" panose="00000400000000000000" pitchFamily="2" charset="-78"/>
            </a:endParaRPr>
          </a:p>
        </p:txBody>
      </p:sp>
      <p:sp>
        <p:nvSpPr>
          <p:cNvPr id="8" name="Content Placeholder 7"/>
          <p:cNvSpPr>
            <a:spLocks noGrp="1"/>
          </p:cNvSpPr>
          <p:nvPr>
            <p:ph idx="1"/>
          </p:nvPr>
        </p:nvSpPr>
        <p:spPr>
          <a:xfrm>
            <a:off x="251520" y="908720"/>
            <a:ext cx="8568952" cy="5688632"/>
          </a:xfrm>
        </p:spPr>
        <p:txBody>
          <a:bodyPr>
            <a:normAutofit/>
          </a:bodyPr>
          <a:lstStyle/>
          <a:p>
            <a:pPr algn="r" rtl="1"/>
            <a:r>
              <a:rPr lang="fa-IR" sz="2800" dirty="0" smtClean="0">
                <a:cs typeface="B Yagut" panose="00000400000000000000" pitchFamily="2" charset="-78"/>
              </a:rPr>
              <a:t>مقدمه</a:t>
            </a:r>
          </a:p>
          <a:p>
            <a:pPr algn="r" rtl="1"/>
            <a:r>
              <a:rPr lang="fa-IR" sz="2800" dirty="0" smtClean="0">
                <a:cs typeface="B Yagut" panose="00000400000000000000" pitchFamily="2" charset="-78"/>
              </a:rPr>
              <a:t>دلایل آسیب پذیر بودن ایران</a:t>
            </a:r>
          </a:p>
          <a:p>
            <a:pPr algn="r" rtl="1"/>
            <a:r>
              <a:rPr lang="fa-IR" sz="2800" dirty="0" smtClean="0">
                <a:cs typeface="B Yagut" panose="00000400000000000000" pitchFamily="2" charset="-78"/>
              </a:rPr>
              <a:t> نابرابری در اثرات سوء بلایا برسلامتی</a:t>
            </a:r>
          </a:p>
          <a:p>
            <a:pPr algn="r" rtl="1"/>
            <a:r>
              <a:rPr lang="fa-IR" sz="2800" dirty="0" smtClean="0">
                <a:cs typeface="B Yagut" panose="00000400000000000000" pitchFamily="2" charset="-78"/>
              </a:rPr>
              <a:t>خطر </a:t>
            </a:r>
          </a:p>
          <a:p>
            <a:pPr algn="r" rtl="1"/>
            <a:r>
              <a:rPr lang="fa-IR" sz="2800" dirty="0" smtClean="0">
                <a:cs typeface="B Yagut" panose="00000400000000000000" pitchFamily="2" charset="-78"/>
              </a:rPr>
              <a:t>شناسایی خطر </a:t>
            </a:r>
          </a:p>
          <a:p>
            <a:pPr algn="r" rtl="1"/>
            <a:r>
              <a:rPr lang="fa-IR" sz="2800" dirty="0" smtClean="0">
                <a:cs typeface="B Yagut" panose="00000400000000000000" pitchFamily="2" charset="-78"/>
              </a:rPr>
              <a:t>قبول کردن خطر </a:t>
            </a:r>
          </a:p>
          <a:p>
            <a:pPr algn="r" rtl="1"/>
            <a:r>
              <a:rPr lang="fa-IR" sz="2800" dirty="0" smtClean="0">
                <a:cs typeface="B Yagut" panose="00000400000000000000" pitchFamily="2" charset="-78"/>
              </a:rPr>
              <a:t>تحلیل خطر </a:t>
            </a:r>
          </a:p>
          <a:p>
            <a:pPr algn="r" rtl="1"/>
            <a:r>
              <a:rPr lang="fa-IR" sz="2800" dirty="0" smtClean="0">
                <a:cs typeface="B Yagut" panose="00000400000000000000" pitchFamily="2" charset="-78"/>
              </a:rPr>
              <a:t>اطلاع رسانی خطر </a:t>
            </a:r>
          </a:p>
          <a:p>
            <a:pPr algn="r" rtl="1"/>
            <a:r>
              <a:rPr lang="fa-IR" sz="2800" dirty="0" smtClean="0">
                <a:cs typeface="B Yagut" panose="00000400000000000000" pitchFamily="2" charset="-78"/>
              </a:rPr>
              <a:t>کاهش خطر </a:t>
            </a:r>
          </a:p>
        </p:txBody>
      </p:sp>
      <p:pic>
        <p:nvPicPr>
          <p:cNvPr id="2" name="0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228600" y="7315200"/>
            <a:ext cx="609600" cy="609600"/>
          </a:xfrm>
          <a:prstGeom prst="rect">
            <a:avLst/>
          </a:prstGeom>
        </p:spPr>
      </p:pic>
    </p:spTree>
    <p:extLst>
      <p:ext uri="{BB962C8B-B14F-4D97-AF65-F5344CB8AC3E}">
        <p14:creationId xmlns:p14="http://schemas.microsoft.com/office/powerpoint/2010/main" val="1300479260"/>
      </p:ext>
    </p:extLst>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a:cs typeface="B Yagut" panose="00000400000000000000" pitchFamily="2" charset="-78"/>
              </a:rPr>
              <a:t>تمرین عملی</a:t>
            </a:r>
          </a:p>
        </p:txBody>
      </p:sp>
      <p:sp>
        <p:nvSpPr>
          <p:cNvPr id="3" name="Content Placeholder 2"/>
          <p:cNvSpPr>
            <a:spLocks noGrp="1"/>
          </p:cNvSpPr>
          <p:nvPr>
            <p:ph idx="1"/>
          </p:nvPr>
        </p:nvSpPr>
        <p:spPr>
          <a:xfrm>
            <a:off x="228600" y="1600206"/>
            <a:ext cx="8686800" cy="4525963"/>
          </a:xfrm>
        </p:spPr>
        <p:txBody>
          <a:bodyPr>
            <a:normAutofit/>
          </a:bodyPr>
          <a:lstStyle/>
          <a:p>
            <a:pPr marL="0" indent="0">
              <a:buNone/>
            </a:pPr>
            <a:r>
              <a:rPr lang="fa-IR" dirty="0">
                <a:cs typeface="B Yagut" panose="00000400000000000000" pitchFamily="2" charset="-78"/>
              </a:rPr>
              <a:t>بهورزان عوامل آسیب پذیر غیر سازه ای در خانه بهداشت را لیست نمایند و راهکار های مناسب جهت کاهش آسیب پذیری  و ارتقاء ایمنی آنها ارائه دهند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 y="6248400"/>
            <a:ext cx="609600" cy="609600"/>
          </a:xfrm>
          <a:prstGeom prst="rect">
            <a:avLst/>
          </a:prstGeom>
        </p:spPr>
      </p:pic>
    </p:spTree>
    <p:extLst>
      <p:ext uri="{BB962C8B-B14F-4D97-AF65-F5344CB8AC3E}">
        <p14:creationId xmlns:p14="http://schemas.microsoft.com/office/powerpoint/2010/main" val="8837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48680"/>
            <a:ext cx="8229600" cy="868958"/>
          </a:xfrm>
        </p:spPr>
        <p:txBody>
          <a:bodyPr>
            <a:normAutofit/>
          </a:bodyPr>
          <a:lstStyle/>
          <a:p>
            <a:pPr rtl="1"/>
            <a:r>
              <a:rPr lang="fa-IR" sz="4000" b="1" dirty="0" smtClean="0">
                <a:cs typeface="B Yagut" panose="00000400000000000000" pitchFamily="2" charset="-78"/>
              </a:rPr>
              <a:t>فهرست منابع</a:t>
            </a:r>
            <a:endParaRPr lang="en-US" sz="4000" b="1" dirty="0">
              <a:cs typeface="B Yagut" panose="00000400000000000000" pitchFamily="2" charset="-78"/>
            </a:endParaRPr>
          </a:p>
        </p:txBody>
      </p:sp>
      <p:sp>
        <p:nvSpPr>
          <p:cNvPr id="8" name="Content Placeholder 7"/>
          <p:cNvSpPr>
            <a:spLocks noGrp="1"/>
          </p:cNvSpPr>
          <p:nvPr>
            <p:ph idx="1"/>
          </p:nvPr>
        </p:nvSpPr>
        <p:spPr>
          <a:xfrm>
            <a:off x="107504" y="2060851"/>
            <a:ext cx="8928992" cy="4065315"/>
          </a:xfrm>
        </p:spPr>
        <p:txBody>
          <a:bodyPr>
            <a:normAutofit/>
          </a:bodyPr>
          <a:lstStyle/>
          <a:p>
            <a:pPr algn="r" rtl="1"/>
            <a:r>
              <a:rPr lang="fa-IR" sz="2800" dirty="0" smtClean="0">
                <a:cs typeface="B Yagut" panose="00000400000000000000" pitchFamily="2" charset="-78"/>
              </a:rPr>
              <a:t>بسته آموزشی معاونت بهداشت وزارت بهداشت ، درمان و آموزش پزشکی – سال 94</a:t>
            </a:r>
          </a:p>
          <a:p>
            <a:pPr algn="r" rtl="1"/>
            <a:endParaRPr lang="fa-IR" sz="2800" dirty="0" smtClean="0">
              <a:cs typeface="B Yagut" panose="00000400000000000000" pitchFamily="2" charset="-78"/>
            </a:endParaRPr>
          </a:p>
          <a:p>
            <a:r>
              <a:rPr lang="fa-IR" sz="2800" dirty="0" smtClean="0">
                <a:cs typeface="B Yagut" panose="00000400000000000000" pitchFamily="2" charset="-78"/>
              </a:rPr>
              <a:t>راهنمای خود مراقبتی برای سفیران سلامت خانواده </a:t>
            </a:r>
          </a:p>
          <a:p>
            <a:endParaRPr lang="fa-IR" sz="2800" dirty="0" smtClean="0">
              <a:cs typeface="B Yagut" panose="00000400000000000000" pitchFamily="2" charset="-78"/>
            </a:endParaRPr>
          </a:p>
          <a:p>
            <a:r>
              <a:rPr lang="fa-IR" sz="2800" dirty="0" smtClean="0">
                <a:cs typeface="B Yagut" panose="00000400000000000000" pitchFamily="2" charset="-78"/>
              </a:rPr>
              <a:t>مجموعه کتب بهورزی – مدیریت خطر بلایا – بازنگری سال98</a:t>
            </a:r>
          </a:p>
          <a:p>
            <a:endParaRPr lang="fa-IR" sz="2800" dirty="0">
              <a:cs typeface="B Yagut" panose="00000400000000000000" pitchFamily="2" charset="-78"/>
            </a:endParaRPr>
          </a:p>
          <a:p>
            <a:r>
              <a:rPr lang="fa-IR" sz="2800" dirty="0">
                <a:solidFill>
                  <a:schemeClr val="tx1">
                    <a:lumMod val="85000"/>
                    <a:lumOff val="15000"/>
                  </a:schemeClr>
                </a:solidFill>
                <a:cs typeface="B Yagut" panose="00000400000000000000" pitchFamily="2" charset="-78"/>
              </a:rPr>
              <a:t>شبکه بهداشت و درمان </a:t>
            </a:r>
            <a:r>
              <a:rPr lang="fa-IR" sz="2800" dirty="0" smtClean="0">
                <a:solidFill>
                  <a:schemeClr val="tx1">
                    <a:lumMod val="85000"/>
                    <a:lumOff val="15000"/>
                  </a:schemeClr>
                </a:solidFill>
                <a:cs typeface="B Yagut" panose="00000400000000000000" pitchFamily="2" charset="-78"/>
              </a:rPr>
              <a:t>لامرد </a:t>
            </a:r>
            <a:r>
              <a:rPr lang="en-US" sz="2800" dirty="0" smtClean="0">
                <a:solidFill>
                  <a:schemeClr val="tx1">
                    <a:lumMod val="85000"/>
                    <a:lumOff val="15000"/>
                  </a:schemeClr>
                </a:solidFill>
                <a:cs typeface="B Yagut" panose="00000400000000000000" pitchFamily="2" charset="-78"/>
              </a:rPr>
              <a:t>https://lamerd.sums.a.ir </a:t>
            </a:r>
            <a:endParaRPr lang="fa-IR" sz="2800" dirty="0" smtClean="0">
              <a:solidFill>
                <a:schemeClr val="tx1">
                  <a:lumMod val="85000"/>
                  <a:lumOff val="15000"/>
                </a:schemeClr>
              </a:solidFill>
              <a:cs typeface="B Yagut" panose="00000400000000000000" pitchFamily="2" charset="-78"/>
            </a:endParaRPr>
          </a:p>
          <a:p>
            <a:endParaRPr lang="fa-IR" sz="2800" dirty="0" smtClean="0">
              <a:cs typeface="B Yagut" panose="00000400000000000000" pitchFamily="2" charset="-78"/>
            </a:endParaRPr>
          </a:p>
          <a:p>
            <a:pPr marL="0" indent="0" algn="r" rtl="1">
              <a:buNone/>
            </a:pPr>
            <a:endParaRPr lang="en-US" dirty="0">
              <a:cs typeface="B Yagut" panose="00000400000000000000" pitchFamily="2" charset="-78"/>
            </a:endParaRPr>
          </a:p>
        </p:txBody>
      </p:sp>
      <p:pic>
        <p:nvPicPr>
          <p:cNvPr id="2" name="4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 y="6858000"/>
            <a:ext cx="609600" cy="609600"/>
          </a:xfrm>
          <a:prstGeom prst="rect">
            <a:avLst/>
          </a:prstGeom>
        </p:spPr>
      </p:pic>
    </p:spTree>
    <p:extLst>
      <p:ext uri="{BB962C8B-B14F-4D97-AF65-F5344CB8AC3E}">
        <p14:creationId xmlns:p14="http://schemas.microsoft.com/office/powerpoint/2010/main" val="1166101417"/>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938" y="1956035"/>
            <a:ext cx="8184526" cy="1815882"/>
          </a:xfrm>
          <a:prstGeom prst="rect">
            <a:avLst/>
          </a:prstGeom>
        </p:spPr>
        <p:txBody>
          <a:bodyPr wrap="square">
            <a:spAutoFit/>
          </a:bodyPr>
          <a:lstStyle/>
          <a:p>
            <a:pPr algn="ctr"/>
            <a:r>
              <a:rPr lang="fa-IR" sz="2800" dirty="0">
                <a:cs typeface="B Yagut" pitchFamily="2" charset="-78"/>
              </a:rPr>
              <a:t>لطفا نظرات و پیشنهادات خود پیرامون این بسته آموزشی</a:t>
            </a:r>
          </a:p>
          <a:p>
            <a:pPr algn="ctr"/>
            <a:r>
              <a:rPr lang="fa-IR" sz="2800" dirty="0">
                <a:cs typeface="B Yagut" pitchFamily="2" charset="-78"/>
              </a:rPr>
              <a:t> را به آدرس زیر ارسال کنید.</a:t>
            </a:r>
          </a:p>
          <a:p>
            <a:endParaRPr lang="fa-IR" sz="2800" dirty="0">
              <a:cs typeface="B Yagut" pitchFamily="2" charset="-78"/>
            </a:endParaRPr>
          </a:p>
          <a:p>
            <a:pPr algn="ctr"/>
            <a:r>
              <a:rPr lang="en-US" sz="2800" dirty="0">
                <a:cs typeface="B Yagut" pitchFamily="2" charset="-78"/>
              </a:rPr>
              <a:t>behdasht@guoms.ac.ir</a:t>
            </a:r>
          </a:p>
        </p:txBody>
      </p:sp>
    </p:spTree>
    <p:extLst>
      <p:ext uri="{BB962C8B-B14F-4D97-AF65-F5344CB8AC3E}">
        <p14:creationId xmlns:p14="http://schemas.microsoft.com/office/powerpoint/2010/main" val="95290205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713393"/>
          </a:xfrm>
        </p:spPr>
        <p:txBody>
          <a:bodyPr>
            <a:normAutofit/>
          </a:bodyPr>
          <a:lstStyle/>
          <a:p>
            <a:r>
              <a:rPr lang="fa-IR" sz="2800" dirty="0" smtClean="0">
                <a:cs typeface="B Yagut" panose="00000400000000000000" pitchFamily="2" charset="-78"/>
              </a:rPr>
              <a:t>ادراک خطر </a:t>
            </a:r>
          </a:p>
          <a:p>
            <a:r>
              <a:rPr lang="fa-IR" sz="2800" dirty="0" smtClean="0">
                <a:cs typeface="B Yagut" panose="00000400000000000000" pitchFamily="2" charset="-78"/>
              </a:rPr>
              <a:t>جابجایی خطر </a:t>
            </a:r>
          </a:p>
          <a:p>
            <a:r>
              <a:rPr lang="fa-IR" sz="2800" dirty="0" smtClean="0">
                <a:cs typeface="B Yagut" panose="00000400000000000000" pitchFamily="2" charset="-78"/>
              </a:rPr>
              <a:t>ارزیابی خطر </a:t>
            </a:r>
          </a:p>
          <a:p>
            <a:r>
              <a:rPr lang="fa-IR" sz="2800" dirty="0" smtClean="0">
                <a:cs typeface="B Yagut" panose="00000400000000000000" pitchFamily="2" charset="-78"/>
              </a:rPr>
              <a:t>آسیب پذیری </a:t>
            </a:r>
          </a:p>
          <a:p>
            <a:r>
              <a:rPr lang="fa-IR" sz="2800" dirty="0" smtClean="0">
                <a:cs typeface="B Yagut" panose="00000400000000000000" pitchFamily="2" charset="-78"/>
              </a:rPr>
              <a:t>خطر سازه ایی </a:t>
            </a:r>
          </a:p>
          <a:p>
            <a:r>
              <a:rPr lang="fa-IR" sz="2800" dirty="0" smtClean="0">
                <a:cs typeface="B Yagut" panose="00000400000000000000" pitchFamily="2" charset="-78"/>
              </a:rPr>
              <a:t>ارزیابی خطر سازه ای </a:t>
            </a:r>
          </a:p>
          <a:p>
            <a:r>
              <a:rPr lang="fa-IR" sz="2800" dirty="0" smtClean="0">
                <a:cs typeface="B Yagut" panose="00000400000000000000" pitchFamily="2" charset="-78"/>
              </a:rPr>
              <a:t>اجزای غیر سازه ای </a:t>
            </a:r>
          </a:p>
          <a:p>
            <a:r>
              <a:rPr lang="fa-IR" sz="2800" dirty="0" smtClean="0">
                <a:cs typeface="B Yagut" panose="00000400000000000000" pitchFamily="2" charset="-78"/>
              </a:rPr>
              <a:t>آسیب پذیری غیر سازه ای </a:t>
            </a:r>
            <a:endParaRPr lang="fa-IR" sz="2800" dirty="0">
              <a:cs typeface="B Yagut" panose="00000400000000000000" pitchFamily="2" charset="-78"/>
            </a:endParaRPr>
          </a:p>
        </p:txBody>
      </p:sp>
      <p:sp>
        <p:nvSpPr>
          <p:cNvPr id="4" name="Title 6"/>
          <p:cNvSpPr>
            <a:spLocks noGrp="1"/>
          </p:cNvSpPr>
          <p:nvPr>
            <p:ph type="title"/>
          </p:nvPr>
        </p:nvSpPr>
        <p:spPr/>
        <p:txBody>
          <a:bodyPr>
            <a:normAutofit fontScale="90000"/>
          </a:bodyPr>
          <a:lstStyle/>
          <a:p>
            <a:pPr rtl="1"/>
            <a:r>
              <a:rPr lang="fa-IR" dirty="0" smtClean="0">
                <a:cs typeface="B Yagut" panose="00000400000000000000" pitchFamily="2" charset="-78"/>
              </a:rPr>
              <a:t>فهرست عناوین</a:t>
            </a:r>
            <a:r>
              <a:rPr lang="fa-IR" b="1" dirty="0" smtClean="0">
                <a:cs typeface="B Yagut" panose="00000400000000000000" pitchFamily="2" charset="-78"/>
              </a:rPr>
              <a:t/>
            </a:r>
            <a:br>
              <a:rPr lang="fa-IR" b="1" dirty="0" smtClean="0">
                <a:cs typeface="B Yagut" panose="00000400000000000000" pitchFamily="2" charset="-78"/>
              </a:rPr>
            </a:br>
            <a:endParaRPr lang="en-US" b="1" dirty="0">
              <a:cs typeface="B Yagut" panose="00000400000000000000" pitchFamily="2" charset="-78"/>
            </a:endParaRPr>
          </a:p>
        </p:txBody>
      </p:sp>
      <p:pic>
        <p:nvPicPr>
          <p:cNvPr id="2" name="0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57200" y="7391400"/>
            <a:ext cx="609600" cy="609600"/>
          </a:xfrm>
          <a:prstGeom prst="rect">
            <a:avLst/>
          </a:prstGeom>
        </p:spPr>
      </p:pic>
    </p:spTree>
    <p:extLst>
      <p:ext uri="{BB962C8B-B14F-4D97-AF65-F5344CB8AC3E}">
        <p14:creationId xmlns:p14="http://schemas.microsoft.com/office/powerpoint/2010/main" val="1333545803"/>
      </p:ext>
    </p:extLst>
  </p:cSld>
  <p:clrMapOvr>
    <a:masterClrMapping/>
  </p:clrMapOvr>
  <mc:AlternateContent xmlns:mc="http://schemas.openxmlformats.org/markup-compatibility/2006" xmlns:p14="http://schemas.microsoft.com/office/powerpoint/2010/main">
    <mc:Choice Requires="p14">
      <p:transition p14:dur="10" advClick="0" advTm="19000"/>
    </mc:Choice>
    <mc:Fallback xmlns="">
      <p:transition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cs typeface="B Yagut" panose="00000400000000000000" pitchFamily="2" charset="-78"/>
              </a:rPr>
              <a:t>مقدمه</a:t>
            </a:r>
            <a:r>
              <a:rPr lang="fa-IR" dirty="0" smtClean="0"/>
              <a:t> </a:t>
            </a:r>
            <a:endParaRPr lang="fa-IR" dirty="0"/>
          </a:p>
        </p:txBody>
      </p:sp>
      <p:sp>
        <p:nvSpPr>
          <p:cNvPr id="3" name="Content Placeholder 2"/>
          <p:cNvSpPr>
            <a:spLocks noGrp="1"/>
          </p:cNvSpPr>
          <p:nvPr>
            <p:ph idx="1"/>
          </p:nvPr>
        </p:nvSpPr>
        <p:spPr>
          <a:xfrm>
            <a:off x="-76200" y="1600206"/>
            <a:ext cx="9144000" cy="4525963"/>
          </a:xfrm>
        </p:spPr>
        <p:txBody>
          <a:bodyPr>
            <a:normAutofit/>
          </a:bodyPr>
          <a:lstStyle/>
          <a:p>
            <a:pPr marL="0" indent="0">
              <a:buNone/>
            </a:pPr>
            <a:r>
              <a:rPr lang="fa-IR" sz="2800" dirty="0">
                <a:cs typeface="B Yagut" panose="00000400000000000000" pitchFamily="2" charset="-78"/>
              </a:rPr>
              <a:t>درکشور ما سيل ،زلزله، طوفان، خشکسالی از عمده ترين بلايای طبيعی هستند </a:t>
            </a:r>
            <a:r>
              <a:rPr lang="fa-IR" sz="2800" dirty="0" smtClean="0">
                <a:cs typeface="B Yagut" panose="00000400000000000000" pitchFamily="2" charset="-78"/>
              </a:rPr>
              <a:t>. یک </a:t>
            </a:r>
            <a:r>
              <a:rPr lang="fa-IR" sz="2800" dirty="0">
                <a:cs typeface="B Yagut" panose="00000400000000000000" pitchFamily="2" charset="-78"/>
              </a:rPr>
              <a:t>جامعه شهری و روستایی ممکن است در معرض طيفی از مخاطرات طبيعی یا فناورزاد و </a:t>
            </a:r>
            <a:r>
              <a:rPr lang="fa-IR" sz="2800" dirty="0" smtClean="0">
                <a:cs typeface="B Yagut" panose="00000400000000000000" pitchFamily="2" charset="-78"/>
              </a:rPr>
              <a:t>ساخت دست </a:t>
            </a:r>
            <a:r>
              <a:rPr lang="fa-IR" sz="2800" dirty="0">
                <a:cs typeface="B Yagut" panose="00000400000000000000" pitchFamily="2" charset="-78"/>
              </a:rPr>
              <a:t>بشر قرار داشته باشد. در هنگام بروز اینگونه مخاطرات و </a:t>
            </a:r>
            <a:r>
              <a:rPr lang="fa-IR" sz="2800" dirty="0" smtClean="0">
                <a:cs typeface="B Yagut" panose="00000400000000000000" pitchFamily="2" charset="-78"/>
              </a:rPr>
              <a:t>تاثيـرات گونــاگون </a:t>
            </a:r>
            <a:r>
              <a:rPr lang="fa-IR" sz="2800" dirty="0">
                <a:cs typeface="B Yagut" panose="00000400000000000000" pitchFamily="2" charset="-78"/>
              </a:rPr>
              <a:t>آن در </a:t>
            </a:r>
            <a:r>
              <a:rPr lang="fa-IR" sz="2800" dirty="0" smtClean="0">
                <a:cs typeface="B Yagut" panose="00000400000000000000" pitchFamily="2" charset="-78"/>
              </a:rPr>
              <a:t>جــوامع امکــان </a:t>
            </a:r>
            <a:r>
              <a:rPr lang="fa-IR" sz="2800" dirty="0">
                <a:cs typeface="B Yagut" panose="00000400000000000000" pitchFamily="2" charset="-78"/>
              </a:rPr>
              <a:t>دارد </a:t>
            </a:r>
            <a:r>
              <a:rPr lang="fa-IR" sz="2800" dirty="0" smtClean="0">
                <a:cs typeface="B Yagut" panose="00000400000000000000" pitchFamily="2" charset="-78"/>
              </a:rPr>
              <a:t>گروه های </a:t>
            </a:r>
            <a:r>
              <a:rPr lang="fa-IR" sz="2800" dirty="0">
                <a:cs typeface="B Yagut" panose="00000400000000000000" pitchFamily="2" charset="-78"/>
              </a:rPr>
              <a:t>خاص </a:t>
            </a:r>
            <a:r>
              <a:rPr lang="fa-IR" sz="2800" dirty="0" smtClean="0">
                <a:cs typeface="B Yagut" panose="00000400000000000000" pitchFamily="2" charset="-78"/>
              </a:rPr>
              <a:t>جامعه، </a:t>
            </a:r>
            <a:r>
              <a:rPr lang="fa-IR" sz="2800" dirty="0">
                <a:cs typeface="B Yagut" panose="00000400000000000000" pitchFamily="2" charset="-78"/>
              </a:rPr>
              <a:t>امرار معاش آنها، اقتصاد محلی و زیر ساختها و محيط پيرامون آنان با خطرات متعددی </a:t>
            </a:r>
            <a:r>
              <a:rPr lang="fa-IR" sz="2800" dirty="0" smtClean="0">
                <a:cs typeface="B Yagut" panose="00000400000000000000" pitchFamily="2" charset="-78"/>
              </a:rPr>
              <a:t>روبروشده </a:t>
            </a:r>
            <a:r>
              <a:rPr lang="fa-IR" sz="2800" dirty="0">
                <a:cs typeface="B Yagut" panose="00000400000000000000" pitchFamily="2" charset="-78"/>
              </a:rPr>
              <a:t>و بشدت مورد آسيب قرار گيرند.</a:t>
            </a:r>
          </a:p>
          <a:p>
            <a:pPr marL="0" indent="0">
              <a:buNone/>
            </a:pPr>
            <a:r>
              <a:rPr lang="fa-IR" sz="2800" dirty="0">
                <a:cs typeface="B Yagut" panose="00000400000000000000" pitchFamily="2" charset="-78"/>
              </a:rPr>
              <a:t>بسيار مهم است که نوع تأثير هر مخاطره خاص بر جامعه مورد نظر را بشناسيم. مرور </a:t>
            </a:r>
            <a:r>
              <a:rPr lang="fa-IR" sz="2800" dirty="0" smtClean="0">
                <a:cs typeface="B Yagut" panose="00000400000000000000" pitchFamily="2" charset="-78"/>
              </a:rPr>
              <a:t>بلایای گذشته </a:t>
            </a:r>
            <a:r>
              <a:rPr lang="fa-IR" sz="2800" dirty="0">
                <a:cs typeface="B Yagut" panose="00000400000000000000" pitchFamily="2" charset="-78"/>
              </a:rPr>
              <a:t>به ما امکان ميدهد مناطق و جوامع آسيب پذیر را بهتر شناسایی کنيم و برای آنها دقيقتر </a:t>
            </a:r>
            <a:r>
              <a:rPr lang="fa-IR" sz="2800" dirty="0" smtClean="0">
                <a:cs typeface="B Yagut" panose="00000400000000000000" pitchFamily="2" charset="-78"/>
              </a:rPr>
              <a:t>برنامه ریزی </a:t>
            </a:r>
            <a:r>
              <a:rPr lang="fa-IR" sz="2800" dirty="0">
                <a:cs typeface="B Yagut" panose="00000400000000000000" pitchFamily="2" charset="-78"/>
              </a:rPr>
              <a:t>نمایيم.</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553200"/>
            <a:ext cx="609600" cy="609600"/>
          </a:xfrm>
          <a:prstGeom prst="rect">
            <a:avLst/>
          </a:prstGeom>
        </p:spPr>
      </p:pic>
    </p:spTree>
    <p:extLst>
      <p:ext uri="{BB962C8B-B14F-4D97-AF65-F5344CB8AC3E}">
        <p14:creationId xmlns:p14="http://schemas.microsoft.com/office/powerpoint/2010/main" val="289515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normAutofit/>
          </a:bodyPr>
          <a:lstStyle/>
          <a:p>
            <a:r>
              <a:rPr lang="fa-IR" sz="4000" dirty="0">
                <a:cs typeface="B Yagut" panose="00000400000000000000" pitchFamily="2" charset="-78"/>
              </a:rPr>
              <a:t>مقدمه</a:t>
            </a:r>
          </a:p>
        </p:txBody>
      </p:sp>
      <p:sp>
        <p:nvSpPr>
          <p:cNvPr id="4" name="Content Placeholder 3"/>
          <p:cNvSpPr>
            <a:spLocks noGrp="1"/>
          </p:cNvSpPr>
          <p:nvPr>
            <p:ph idx="1"/>
          </p:nvPr>
        </p:nvSpPr>
        <p:spPr>
          <a:xfrm>
            <a:off x="0" y="1196752"/>
            <a:ext cx="8964488" cy="5184576"/>
          </a:xfrm>
        </p:spPr>
        <p:txBody>
          <a:bodyPr>
            <a:normAutofit/>
          </a:bodyPr>
          <a:lstStyle/>
          <a:p>
            <a:pPr marL="0" indent="0">
              <a:buNone/>
            </a:pPr>
            <a:r>
              <a:rPr lang="ar-SA" sz="2800" dirty="0">
                <a:cs typeface="B Yagut" panose="00000400000000000000" pitchFamily="2" charset="-78"/>
              </a:rPr>
              <a:t>افراد جامعه بشری در طول </a:t>
            </a:r>
            <a:r>
              <a:rPr lang="ar-SA" sz="2800" dirty="0" smtClean="0">
                <a:cs typeface="B Yagut" panose="00000400000000000000" pitchFamily="2" charset="-78"/>
              </a:rPr>
              <a:t>زندگ</a:t>
            </a:r>
            <a:r>
              <a:rPr lang="fa-IR" sz="2800" dirty="0" smtClean="0">
                <a:cs typeface="B Yagut" panose="00000400000000000000" pitchFamily="2" charset="-78"/>
              </a:rPr>
              <a:t>ـ</a:t>
            </a:r>
            <a:r>
              <a:rPr lang="ar-SA" sz="2800" dirty="0" smtClean="0">
                <a:cs typeface="B Yagut" panose="00000400000000000000" pitchFamily="2" charset="-78"/>
              </a:rPr>
              <a:t>ی </a:t>
            </a:r>
            <a:r>
              <a:rPr lang="ar-SA" sz="2800" dirty="0">
                <a:cs typeface="B Yagut" panose="00000400000000000000" pitchFamily="2" charset="-78"/>
              </a:rPr>
              <a:t>خود </a:t>
            </a:r>
            <a:r>
              <a:rPr lang="ar-SA" sz="2800" dirty="0" smtClean="0">
                <a:cs typeface="B Yagut" panose="00000400000000000000" pitchFamily="2" charset="-78"/>
              </a:rPr>
              <a:t>همیش</a:t>
            </a:r>
            <a:r>
              <a:rPr lang="fa-IR" sz="2800" dirty="0" smtClean="0">
                <a:cs typeface="B Yagut" panose="00000400000000000000" pitchFamily="2" charset="-78"/>
              </a:rPr>
              <a:t>ـ</a:t>
            </a:r>
            <a:r>
              <a:rPr lang="ar-SA" sz="2800" dirty="0" smtClean="0">
                <a:cs typeface="B Yagut" panose="00000400000000000000" pitchFamily="2" charset="-78"/>
              </a:rPr>
              <a:t>ه </a:t>
            </a:r>
            <a:r>
              <a:rPr lang="ar-SA" sz="2800" dirty="0">
                <a:cs typeface="B Yagut" panose="00000400000000000000" pitchFamily="2" charset="-78"/>
              </a:rPr>
              <a:t>و همه جا در </a:t>
            </a:r>
            <a:r>
              <a:rPr lang="ar-SA" sz="2800" dirty="0" smtClean="0">
                <a:cs typeface="B Yagut" panose="00000400000000000000" pitchFamily="2" charset="-78"/>
              </a:rPr>
              <a:t>مع</a:t>
            </a:r>
            <a:r>
              <a:rPr lang="fa-IR" sz="2800" dirty="0" smtClean="0">
                <a:cs typeface="B Yagut" panose="00000400000000000000" pitchFamily="2" charset="-78"/>
              </a:rPr>
              <a:t>ـ</a:t>
            </a:r>
            <a:r>
              <a:rPr lang="ar-SA" sz="2800" dirty="0" smtClean="0">
                <a:cs typeface="B Yagut" panose="00000400000000000000" pitchFamily="2" charset="-78"/>
              </a:rPr>
              <a:t>رض </a:t>
            </a:r>
            <a:r>
              <a:rPr lang="ar-SA" sz="2800" dirty="0">
                <a:cs typeface="B Yagut" panose="00000400000000000000" pitchFamily="2" charset="-78"/>
              </a:rPr>
              <a:t>مخاطرات محیطی قرار دارند که گاها بسیار تهدید کننده بوده و به نابودی جان و مال آنان می انجامد. </a:t>
            </a:r>
            <a:endParaRPr lang="fa-IR" sz="2800" dirty="0" smtClean="0">
              <a:cs typeface="B Yagut" panose="00000400000000000000" pitchFamily="2" charset="-78"/>
            </a:endParaRPr>
          </a:p>
          <a:p>
            <a:pPr marL="0" indent="0">
              <a:buNone/>
            </a:pPr>
            <a:r>
              <a:rPr lang="ar-SA" sz="2800" dirty="0" smtClean="0">
                <a:cs typeface="B Yagut" panose="00000400000000000000" pitchFamily="2" charset="-78"/>
              </a:rPr>
              <a:t>مخاطرات </a:t>
            </a:r>
            <a:r>
              <a:rPr lang="ar-SA" sz="2800" dirty="0">
                <a:cs typeface="B Yagut" panose="00000400000000000000" pitchFamily="2" charset="-78"/>
              </a:rPr>
              <a:t>طبیعی می‌توانند از جنبه‌های مختلف به نظام سلامت </a:t>
            </a:r>
            <a:r>
              <a:rPr lang="fa-IR" sz="2800" dirty="0" smtClean="0">
                <a:cs typeface="B Yagut" panose="00000400000000000000" pitchFamily="2" charset="-78"/>
              </a:rPr>
              <a:t>هم </a:t>
            </a:r>
            <a:r>
              <a:rPr lang="ar-SA" sz="2800" dirty="0" smtClean="0">
                <a:cs typeface="B Yagut" panose="00000400000000000000" pitchFamily="2" charset="-78"/>
              </a:rPr>
              <a:t>آسیب </a:t>
            </a:r>
            <a:r>
              <a:rPr lang="ar-SA" sz="2800" dirty="0">
                <a:cs typeface="B Yagut" panose="00000400000000000000" pitchFamily="2" charset="-78"/>
              </a:rPr>
              <a:t>وارد کنند. آسیب‌های فیزیکی و روانی به جمعیت تحت پوشش و کارکنان، تخریب تجهیزات و تسهیلات و اختلال در عملکرد و ارائه خدمت، جزء این آسیب‌ها هستند. </a:t>
            </a:r>
            <a:endParaRPr lang="fa-IR" sz="2800" dirty="0" smtClean="0">
              <a:cs typeface="B Yagut" panose="00000400000000000000" pitchFamily="2" charset="-78"/>
            </a:endParaRPr>
          </a:p>
          <a:p>
            <a:pPr marL="0" indent="0">
              <a:buNone/>
            </a:pPr>
            <a:r>
              <a:rPr lang="fa-IR" sz="2800" dirty="0">
                <a:cs typeface="B Yagut" panose="00000400000000000000" pitchFamily="2" charset="-78"/>
              </a:rPr>
              <a:t>بنابراین </a:t>
            </a:r>
            <a:r>
              <a:rPr lang="ar-SA" sz="2800" dirty="0">
                <a:cs typeface="B Yagut" panose="00000400000000000000" pitchFamily="2" charset="-78"/>
              </a:rPr>
              <a:t>هر چه آگاهی </a:t>
            </a:r>
            <a:r>
              <a:rPr lang="fa-IR" sz="2800" dirty="0" smtClean="0">
                <a:cs typeface="B Yagut" panose="00000400000000000000" pitchFamily="2" charset="-78"/>
              </a:rPr>
              <a:t>ودرک </a:t>
            </a:r>
            <a:r>
              <a:rPr lang="ar-SA" sz="2800" dirty="0" smtClean="0">
                <a:cs typeface="B Yagut" panose="00000400000000000000" pitchFamily="2" charset="-78"/>
              </a:rPr>
              <a:t>جامعه </a:t>
            </a:r>
            <a:r>
              <a:rPr lang="ar-SA" sz="2800" dirty="0">
                <a:cs typeface="B Yagut" panose="00000400000000000000" pitchFamily="2" charset="-78"/>
              </a:rPr>
              <a:t>درباره مخاطرات </a:t>
            </a:r>
            <a:r>
              <a:rPr lang="fa-IR" sz="2800" dirty="0">
                <a:cs typeface="B Yagut" panose="00000400000000000000" pitchFamily="2" charset="-78"/>
              </a:rPr>
              <a:t>بیشتر </a:t>
            </a:r>
            <a:r>
              <a:rPr lang="ar-SA" sz="2800" dirty="0">
                <a:cs typeface="B Yagut" panose="00000400000000000000" pitchFamily="2" charset="-78"/>
              </a:rPr>
              <a:t>باشد به همان اندازه بهتر و بیشتر می توان</a:t>
            </a:r>
            <a:r>
              <a:rPr lang="fa-IR" sz="2800" dirty="0">
                <a:cs typeface="B Yagut" panose="00000400000000000000" pitchFamily="2" charset="-78"/>
              </a:rPr>
              <a:t>ن</a:t>
            </a:r>
            <a:r>
              <a:rPr lang="ar-SA" sz="2800" dirty="0">
                <a:cs typeface="B Yagut" panose="00000400000000000000" pitchFamily="2" charset="-78"/>
              </a:rPr>
              <a:t>د برای کاهش یا از بین بردن آنها اقدام ک</a:t>
            </a:r>
            <a:r>
              <a:rPr lang="fa-IR" sz="2800" dirty="0">
                <a:cs typeface="B Yagut" panose="00000400000000000000" pitchFamily="2" charset="-78"/>
              </a:rPr>
              <a:t>ن</a:t>
            </a:r>
            <a:r>
              <a:rPr lang="ar-SA" sz="2800" dirty="0">
                <a:cs typeface="B Yagut" panose="00000400000000000000" pitchFamily="2" charset="-78"/>
              </a:rPr>
              <a:t>ند. </a:t>
            </a:r>
            <a:endParaRPr lang="fa-IR" sz="2800" dirty="0">
              <a:cs typeface="B Yagut" panose="00000400000000000000" pitchFamily="2" charset="-78"/>
            </a:endParaRPr>
          </a:p>
          <a:p>
            <a:pPr marL="0" indent="0">
              <a:buNone/>
            </a:pPr>
            <a:endParaRPr lang="fa-IR" sz="2800" dirty="0">
              <a:cs typeface="B Yagut" panose="00000400000000000000" pitchFamily="2" charset="-78"/>
            </a:endParaRPr>
          </a:p>
          <a:p>
            <a:pPr marL="0" indent="0">
              <a:buNone/>
            </a:pPr>
            <a:endParaRPr lang="fa-IR" sz="2800" dirty="0">
              <a:cs typeface="B Yagut" panose="00000400000000000000" pitchFamily="2" charset="-78"/>
            </a:endParaRPr>
          </a:p>
          <a:p>
            <a:pPr marL="0" indent="0">
              <a:buNone/>
            </a:pPr>
            <a:endParaRPr lang="fa-IR" dirty="0">
              <a:cs typeface="B Yagut" panose="00000400000000000000" pitchFamily="2" charset="-78"/>
            </a:endParaRPr>
          </a:p>
          <a:p>
            <a:endParaRPr lang="fa-IR" dirty="0"/>
          </a:p>
        </p:txBody>
      </p:sp>
      <p:pic>
        <p:nvPicPr>
          <p:cNvPr id="3" name="0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19200" y="6861629"/>
            <a:ext cx="609600" cy="609600"/>
          </a:xfrm>
          <a:prstGeom prst="rect">
            <a:avLst/>
          </a:prstGeom>
        </p:spPr>
      </p:pic>
    </p:spTree>
    <p:extLst>
      <p:ext uri="{BB962C8B-B14F-4D97-AF65-F5344CB8AC3E}">
        <p14:creationId xmlns:p14="http://schemas.microsoft.com/office/powerpoint/2010/main" val="3617717504"/>
      </p:ext>
    </p:extLst>
  </p:cSld>
  <p:clrMapOvr>
    <a:masterClrMapping/>
  </p:clrMapOvr>
  <mc:AlternateContent xmlns:mc="http://schemas.openxmlformats.org/markup-compatibility/2006" xmlns:p14="http://schemas.microsoft.com/office/powerpoint/2010/main">
    <mc:Choice Requires="p14">
      <p:transition p14:dur="10" advClick="0" advTm="51000"/>
    </mc:Choice>
    <mc:Fallback xmlns="">
      <p:transition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solidFill>
                  <a:srgbClr val="FF0000"/>
                </a:solidFill>
                <a:cs typeface="B Yagut" panose="00000400000000000000" pitchFamily="2" charset="-78"/>
              </a:rPr>
              <a:t>دلایل آسیب پذیر بودن ایران </a:t>
            </a:r>
            <a:r>
              <a:rPr lang="fa-IR" dirty="0">
                <a:solidFill>
                  <a:srgbClr val="FF0000"/>
                </a:solidFill>
                <a:cs typeface="B Titr" pitchFamily="2" charset="-78"/>
              </a:rPr>
              <a:t/>
            </a:r>
            <a:br>
              <a:rPr lang="fa-IR" dirty="0">
                <a:solidFill>
                  <a:srgbClr val="FF0000"/>
                </a:solidFill>
                <a:cs typeface="B Titr" pitchFamily="2" charset="-78"/>
              </a:rPr>
            </a:br>
            <a:endParaRPr lang="fa-IR" dirty="0">
              <a:solidFill>
                <a:srgbClr val="FF0000"/>
              </a:solidFill>
            </a:endParaRPr>
          </a:p>
        </p:txBody>
      </p:sp>
      <p:sp>
        <p:nvSpPr>
          <p:cNvPr id="3" name="Content Placeholder 2"/>
          <p:cNvSpPr>
            <a:spLocks noGrp="1"/>
          </p:cNvSpPr>
          <p:nvPr>
            <p:ph idx="1"/>
          </p:nvPr>
        </p:nvSpPr>
        <p:spPr>
          <a:xfrm>
            <a:off x="-99646" y="1219200"/>
            <a:ext cx="9319846" cy="4857403"/>
          </a:xfrm>
        </p:spPr>
        <p:txBody>
          <a:bodyPr>
            <a:normAutofit lnSpcReduction="10000"/>
          </a:bodyPr>
          <a:lstStyle/>
          <a:p>
            <a:r>
              <a:rPr lang="fa-IR" sz="2800" dirty="0" smtClean="0">
                <a:cs typeface="B Yagut" panose="00000400000000000000" pitchFamily="2" charset="-78"/>
              </a:rPr>
              <a:t>حدود </a:t>
            </a:r>
            <a:r>
              <a:rPr lang="fa-IR" sz="2800" dirty="0">
                <a:cs typeface="B Yagut" panose="00000400000000000000" pitchFamily="2" charset="-78"/>
              </a:rPr>
              <a:t>97 درصد ساختمان های روستایی ایران در برابر زلزله </a:t>
            </a:r>
            <a:r>
              <a:rPr lang="fa-IR" sz="2800" dirty="0" smtClean="0">
                <a:cs typeface="B Yagut" panose="00000400000000000000" pitchFamily="2" charset="-78"/>
              </a:rPr>
              <a:t>مقاوم نیستند.</a:t>
            </a:r>
          </a:p>
          <a:p>
            <a:r>
              <a:rPr lang="fa-IR" sz="2800" dirty="0" smtClean="0">
                <a:cs typeface="B Yagut" panose="00000400000000000000" pitchFamily="2" charset="-78"/>
              </a:rPr>
              <a:t>توسعه </a:t>
            </a:r>
            <a:r>
              <a:rPr lang="fa-IR" sz="2800" dirty="0">
                <a:cs typeface="B Yagut" panose="00000400000000000000" pitchFamily="2" charset="-78"/>
              </a:rPr>
              <a:t>سریع شهرنشینی باعث شده تا بسیاری از ساکنین </a:t>
            </a:r>
            <a:r>
              <a:rPr lang="fa-IR" sz="2800" dirty="0" smtClean="0">
                <a:cs typeface="B Yagut" panose="00000400000000000000" pitchFamily="2" charset="-78"/>
              </a:rPr>
              <a:t>روستاها در </a:t>
            </a:r>
            <a:r>
              <a:rPr lang="fa-IR" sz="2800" dirty="0">
                <a:cs typeface="B Yagut" panose="00000400000000000000" pitchFamily="2" charset="-78"/>
              </a:rPr>
              <a:t>حاشیه شهرهای بزرگ ساکن شوند که از مقاومت و آمادگی </a:t>
            </a:r>
            <a:r>
              <a:rPr lang="fa-IR" sz="2800" dirty="0" smtClean="0">
                <a:cs typeface="B Yagut" panose="00000400000000000000" pitchFamily="2" charset="-78"/>
              </a:rPr>
              <a:t>لازم</a:t>
            </a:r>
            <a:r>
              <a:rPr lang="fa-IR" sz="2800" dirty="0">
                <a:cs typeface="B Yagut" panose="00000400000000000000" pitchFamily="2" charset="-78"/>
              </a:rPr>
              <a:t> برای بلایا برخوردار نیستند</a:t>
            </a:r>
            <a:r>
              <a:rPr lang="fa-IR" sz="2800" dirty="0" smtClean="0">
                <a:cs typeface="B Yagut" panose="00000400000000000000" pitchFamily="2" charset="-78"/>
              </a:rPr>
              <a:t>.</a:t>
            </a:r>
          </a:p>
          <a:p>
            <a:r>
              <a:rPr lang="fa-IR" sz="2800" dirty="0" smtClean="0">
                <a:cs typeface="B Yagut" panose="00000400000000000000" pitchFamily="2" charset="-78"/>
              </a:rPr>
              <a:t>وضعيت </a:t>
            </a:r>
            <a:r>
              <a:rPr lang="fa-IR" sz="2800" dirty="0">
                <a:cs typeface="B Yagut" panose="00000400000000000000" pitchFamily="2" charset="-78"/>
              </a:rPr>
              <a:t>نامطلوب ساختمان سازی</a:t>
            </a:r>
          </a:p>
          <a:p>
            <a:r>
              <a:rPr lang="fa-IR" sz="2800" dirty="0" smtClean="0"/>
              <a:t> </a:t>
            </a:r>
            <a:r>
              <a:rPr lang="fa-IR" sz="2800" dirty="0">
                <a:cs typeface="B Yagut" panose="00000400000000000000" pitchFamily="2" charset="-78"/>
              </a:rPr>
              <a:t>استفاده نامناسب ازمصالح </a:t>
            </a:r>
          </a:p>
          <a:p>
            <a:r>
              <a:rPr lang="fa-IR" sz="2800" dirty="0">
                <a:cs typeface="B Yagut" panose="00000400000000000000" pitchFamily="2" charset="-78"/>
              </a:rPr>
              <a:t>رعايت نکردن اصول مهندسی و استانداردها</a:t>
            </a:r>
          </a:p>
          <a:p>
            <a:r>
              <a:rPr lang="fa-IR" sz="2800" dirty="0">
                <a:cs typeface="B Yagut" panose="00000400000000000000" pitchFamily="2" charset="-78"/>
              </a:rPr>
              <a:t>انتخاب نامناسب محل ايجاد بنا </a:t>
            </a:r>
          </a:p>
          <a:p>
            <a:r>
              <a:rPr lang="fa-IR" sz="2800" dirty="0">
                <a:cs typeface="B Yagut" panose="00000400000000000000" pitchFamily="2" charset="-78"/>
              </a:rPr>
              <a:t>آمادگی پایين جامعه برای </a:t>
            </a:r>
            <a:r>
              <a:rPr lang="fa-IR" sz="2800" dirty="0" smtClean="0">
                <a:cs typeface="B Yagut" panose="00000400000000000000" pitchFamily="2" charset="-78"/>
              </a:rPr>
              <a:t>مقابله با مخاطره</a:t>
            </a:r>
            <a:endParaRPr lang="fa-IR" sz="2800" dirty="0">
              <a:cs typeface="B Yagut" panose="00000400000000000000" pitchFamily="2"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9" y="4724400"/>
            <a:ext cx="3704492" cy="209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800" y="6213231"/>
            <a:ext cx="609600" cy="609600"/>
          </a:xfrm>
          <a:prstGeom prst="rect">
            <a:avLst/>
          </a:prstGeom>
        </p:spPr>
      </p:pic>
    </p:spTree>
    <p:extLst>
      <p:ext uri="{BB962C8B-B14F-4D97-AF65-F5344CB8AC3E}">
        <p14:creationId xmlns:p14="http://schemas.microsoft.com/office/powerpoint/2010/main" val="868873413"/>
      </p:ext>
    </p:extLst>
  </p:cSld>
  <p:clrMapOvr>
    <a:masterClrMapping/>
  </p:clrMapOvr>
  <mc:AlternateContent xmlns:mc="http://schemas.openxmlformats.org/markup-compatibility/2006" xmlns:p14="http://schemas.microsoft.com/office/powerpoint/2010/main">
    <mc:Choice Requires="p14">
      <p:transition p14:dur="10" advClick="0" advTm="45000"/>
    </mc:Choice>
    <mc:Fallback xmlns="">
      <p:transition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 y="260648"/>
            <a:ext cx="9143999" cy="990600"/>
          </a:xfrm>
        </p:spPr>
        <p:txBody>
          <a:bodyPr>
            <a:noAutofit/>
          </a:bodyPr>
          <a:lstStyle/>
          <a:p>
            <a:pPr algn="ctr" rtl="1" eaLnBrk="1" hangingPunct="1"/>
            <a:r>
              <a:rPr lang="fa-IR" sz="2800" dirty="0" smtClean="0">
                <a:cs typeface="B Yagut" panose="00000400000000000000" pitchFamily="2" charset="-78"/>
              </a:rPr>
              <a:t>مقاومت پایین 97 درصد ساختمان های روستایی کشور در برابر زلزله</a:t>
            </a:r>
            <a:endParaRPr lang="en-US" sz="2800" dirty="0" smtClean="0">
              <a:cs typeface="B Yagut" panose="00000400000000000000" pitchFamily="2" charset="-78"/>
            </a:endParaRPr>
          </a:p>
        </p:txBody>
      </p:sp>
      <p:grpSp>
        <p:nvGrpSpPr>
          <p:cNvPr id="7" name="Group 6"/>
          <p:cNvGrpSpPr/>
          <p:nvPr/>
        </p:nvGrpSpPr>
        <p:grpSpPr>
          <a:xfrm>
            <a:off x="183091" y="2133600"/>
            <a:ext cx="8579909" cy="4038600"/>
            <a:chOff x="1097630" y="2767604"/>
            <a:chExt cx="6331836" cy="2325687"/>
          </a:xfrm>
        </p:grpSpPr>
        <p:pic>
          <p:nvPicPr>
            <p:cNvPr id="26627" name="Picture 2"/>
            <p:cNvPicPr>
              <a:picLocks noChangeAspect="1" noChangeArrowheads="1"/>
            </p:cNvPicPr>
            <p:nvPr/>
          </p:nvPicPr>
          <p:blipFill>
            <a:blip r:embed="rId4" cstate="print"/>
            <a:srcRect/>
            <a:stretch>
              <a:fillRect/>
            </a:stretch>
          </p:blipFill>
          <p:spPr bwMode="auto">
            <a:xfrm>
              <a:off x="1097630" y="2767604"/>
              <a:ext cx="3114007" cy="2298316"/>
            </a:xfrm>
            <a:prstGeom prst="rect">
              <a:avLst/>
            </a:prstGeom>
            <a:noFill/>
            <a:ln w="9525">
              <a:noFill/>
              <a:miter lim="800000"/>
              <a:headEnd/>
              <a:tailEnd/>
            </a:ln>
            <a:scene3d>
              <a:camera prst="orthographicFront"/>
              <a:lightRig rig="threePt" dir="t"/>
            </a:scene3d>
            <a:sp3d>
              <a:bevelT w="152400" h="152400" prst="relaxedInset"/>
            </a:sp3d>
          </p:spPr>
        </p:pic>
        <p:pic>
          <p:nvPicPr>
            <p:cNvPr id="26629" name="Picture 5"/>
            <p:cNvPicPr>
              <a:picLocks noChangeAspect="1" noChangeArrowheads="1"/>
            </p:cNvPicPr>
            <p:nvPr/>
          </p:nvPicPr>
          <p:blipFill>
            <a:blip r:embed="rId5" cstate="print"/>
            <a:srcRect/>
            <a:stretch>
              <a:fillRect/>
            </a:stretch>
          </p:blipFill>
          <p:spPr bwMode="auto">
            <a:xfrm>
              <a:off x="4319553" y="2767604"/>
              <a:ext cx="3109913" cy="2325687"/>
            </a:xfrm>
            <a:prstGeom prst="rect">
              <a:avLst/>
            </a:prstGeom>
            <a:noFill/>
            <a:ln w="9525">
              <a:noFill/>
              <a:miter lim="800000"/>
              <a:headEnd/>
              <a:tailEnd/>
            </a:ln>
            <a:scene3d>
              <a:camera prst="orthographicFront"/>
              <a:lightRig rig="threePt" dir="t"/>
            </a:scene3d>
            <a:sp3d>
              <a:bevelT w="152400" h="152400" prst="relaxedInset"/>
            </a:sp3d>
          </p:spPr>
        </p:pic>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800" y="6553200"/>
            <a:ext cx="609600" cy="609600"/>
          </a:xfrm>
          <a:prstGeom prst="rect">
            <a:avLst/>
          </a:prstGeom>
        </p:spPr>
      </p:pic>
    </p:spTree>
    <p:extLst>
      <p:ext uri="{BB962C8B-B14F-4D97-AF65-F5344CB8AC3E}">
        <p14:creationId xmlns:p14="http://schemas.microsoft.com/office/powerpoint/2010/main" val="389165668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Them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hem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Them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Them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Them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Them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گلستان</_x062f__x0627__x0646__x0634__x06af__x0627__x0647_>
    <_x0646__x0648__x0639__x0020__x062d__x06cc__x0637__x0647_ xmlns="12fdc5dc-769e-4543-b10d-fbea3dac4417">مديريت خطر بلايا</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5NN7CDR5NKU2-831-811</_dlc_DocId>
    <_dlc_DocIdUrl xmlns="1047730d-92e1-4018-9084-d932fd3a7f58">
      <Url>http://www.health.gov.ir/hnd/_layouts/DocIdRedir.aspx?ID=5NN7CDR5NKU2-831-811</Url>
      <Description>5NN7CDR5NKU2-831-811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FCF616-13FA-468E-AA83-705180FFDB5F}">
  <ds:schemaRefs>
    <ds:schemaRef ds:uri="1047730d-92e1-4018-9084-d932fd3a7f58"/>
    <ds:schemaRef ds:uri="http://schemas.openxmlformats.org/package/2006/metadata/core-properties"/>
    <ds:schemaRef ds:uri="http://purl.org/dc/elements/1.1/"/>
    <ds:schemaRef ds:uri="http://schemas.microsoft.com/office/2006/documentManagement/types"/>
    <ds:schemaRef ds:uri="http://purl.org/dc/dcmitype/"/>
    <ds:schemaRef ds:uri="http://www.w3.org/XML/1998/namespace"/>
    <ds:schemaRef ds:uri="http://purl.org/dc/terms/"/>
    <ds:schemaRef ds:uri="http://schemas.microsoft.com/office/infopath/2007/PartnerControls"/>
    <ds:schemaRef ds:uri="12fdc5dc-769e-4543-b10d-fbea3dac4417"/>
    <ds:schemaRef ds:uri="http://schemas.microsoft.com/office/2006/metadata/properties"/>
  </ds:schemaRefs>
</ds:datastoreItem>
</file>

<file path=customXml/itemProps2.xml><?xml version="1.0" encoding="utf-8"?>
<ds:datastoreItem xmlns:ds="http://schemas.openxmlformats.org/officeDocument/2006/customXml" ds:itemID="{15C52F8A-96BA-4B2E-A079-EC841808FA5E}">
  <ds:schemaRefs>
    <ds:schemaRef ds:uri="http://schemas.microsoft.com/sharepoint/v3/contenttype/forms"/>
  </ds:schemaRefs>
</ds:datastoreItem>
</file>

<file path=customXml/itemProps3.xml><?xml version="1.0" encoding="utf-8"?>
<ds:datastoreItem xmlns:ds="http://schemas.openxmlformats.org/officeDocument/2006/customXml" ds:itemID="{011BB296-1733-43B5-9F25-61B829728FB2}">
  <ds:schemaRefs>
    <ds:schemaRef ds:uri="http://schemas.microsoft.com/sharepoint/events"/>
  </ds:schemaRefs>
</ds:datastoreItem>
</file>

<file path=customXml/itemProps4.xml><?xml version="1.0" encoding="utf-8"?>
<ds:datastoreItem xmlns:ds="http://schemas.openxmlformats.org/officeDocument/2006/customXml" ds:itemID="{03F2F4CF-F047-4948-AA3C-4D40B5D263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1601</TotalTime>
  <Words>1752</Words>
  <Application>Microsoft Office PowerPoint</Application>
  <PresentationFormat>On-screen Show (4:3)</PresentationFormat>
  <Paragraphs>293</Paragraphs>
  <Slides>42</Slides>
  <Notes>1</Notes>
  <HiddenSlides>0</HiddenSlides>
  <MMClips>40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42</vt:i4>
      </vt:variant>
    </vt:vector>
  </HeadingPairs>
  <TitlesOfParts>
    <vt:vector size="65" baseType="lpstr">
      <vt:lpstr>Arial</vt:lpstr>
      <vt:lpstr>B Koodak</vt:lpstr>
      <vt:lpstr>B Mitra</vt:lpstr>
      <vt:lpstr>B Titr</vt:lpstr>
      <vt:lpstr>B Yagut</vt:lpstr>
      <vt:lpstr>Calibri</vt:lpstr>
      <vt:lpstr>Mitra</vt:lpstr>
      <vt:lpstr>Rage Italic</vt:lpstr>
      <vt:lpstr>Times New Roman</vt:lpstr>
      <vt:lpstr>Wingdings</vt:lpstr>
      <vt:lpstr>Wingdings 2</vt:lpstr>
      <vt:lpstr>1_Office Theme</vt:lpstr>
      <vt:lpstr>2_Office Theme</vt:lpstr>
      <vt:lpstr>3_Office Theme</vt:lpstr>
      <vt:lpstr>4_Office Theme</vt:lpstr>
      <vt:lpstr>5_Office Theme</vt:lpstr>
      <vt:lpstr>7_Office Theme</vt:lpstr>
      <vt:lpstr>4_Theme Training</vt:lpstr>
      <vt:lpstr>5_Theme Training</vt:lpstr>
      <vt:lpstr>6_Theme Training</vt:lpstr>
      <vt:lpstr>8_Theme Training</vt:lpstr>
      <vt:lpstr>10_Theme Training</vt:lpstr>
      <vt:lpstr>12_Theme Training</vt:lpstr>
      <vt:lpstr>PowerPoint Presentation</vt:lpstr>
      <vt:lpstr> مشخصات سند</vt:lpstr>
      <vt:lpstr>اهداف آموزشی </vt:lpstr>
      <vt:lpstr>فهرست عناوین </vt:lpstr>
      <vt:lpstr>فهرست عناوین </vt:lpstr>
      <vt:lpstr>مقدمه </vt:lpstr>
      <vt:lpstr>مقدمه</vt:lpstr>
      <vt:lpstr>دلایل آسیب پذیر بودن ایران  </vt:lpstr>
      <vt:lpstr>مقاومت پایین 97 درصد ساختمان های روستایی کشور در برابر زلزله</vt:lpstr>
      <vt:lpstr>نابرابری در اثرات سوء بلایا بر سلامتی</vt:lpstr>
      <vt:lpstr>اثرات سوء بلایا بر سلامتی ایرانیان در یک سال</vt:lpstr>
      <vt:lpstr>PowerPoint Presentation</vt:lpstr>
      <vt:lpstr>PowerPoint Presentation</vt:lpstr>
      <vt:lpstr>PowerPoint Presentation</vt:lpstr>
      <vt:lpstr>شناسایی خطر </vt:lpstr>
      <vt:lpstr>قبول کردن خطر </vt:lpstr>
      <vt:lpstr>تحلیل خطر </vt:lpstr>
      <vt:lpstr> اطلاع‏رسانی خطر  </vt:lpstr>
      <vt:lpstr>کاهش خطر              </vt:lpstr>
      <vt:lpstr>ادراک خطر </vt:lpstr>
      <vt:lpstr>جابجایی خطر </vt:lpstr>
      <vt:lpstr>ارزیابی خطر  </vt:lpstr>
      <vt:lpstr>آسیب پذیری (Vulnerability) </vt:lpstr>
      <vt:lpstr>آسیب پذیری می تواند در 4 گروه کلی زیر روی دهد</vt:lpstr>
      <vt:lpstr>خطرسازه ای</vt:lpstr>
      <vt:lpstr>ارزیابی خطر سازه ای</vt:lpstr>
      <vt:lpstr>اجزای غیر سازه ای </vt:lpstr>
      <vt:lpstr>تعريف آسيب پذيري غيرسازه ای</vt:lpstr>
      <vt:lpstr>آسيب به اجزاي غيرسازه اي</vt:lpstr>
      <vt:lpstr>آسيب جاني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خلاصه و نتیجه گیری</vt:lpstr>
      <vt:lpstr>پرسش</vt:lpstr>
      <vt:lpstr>تمرین عملی</vt:lpstr>
      <vt:lpstr>فهرست منابع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مدیریت خطر بلایا</dc:title>
  <dc:creator>kin</dc:creator>
  <cp:lastModifiedBy>saberi</cp:lastModifiedBy>
  <cp:revision>105</cp:revision>
  <dcterms:created xsi:type="dcterms:W3CDTF">2020-04-25T10:28:22Z</dcterms:created>
  <dcterms:modified xsi:type="dcterms:W3CDTF">2021-10-19T10:08:59Z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13f4775b-8506-4b23-be82-6d54c57919da</vt:lpwstr>
  </property>
</Properties>
</file>